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48" r:id="rId2"/>
    <p:sldId id="298" r:id="rId3"/>
    <p:sldId id="259" r:id="rId4"/>
    <p:sldId id="260" r:id="rId5"/>
    <p:sldId id="283" r:id="rId6"/>
    <p:sldId id="337" r:id="rId7"/>
    <p:sldId id="338" r:id="rId8"/>
    <p:sldId id="339" r:id="rId9"/>
    <p:sldId id="341" r:id="rId10"/>
    <p:sldId id="342" r:id="rId11"/>
    <p:sldId id="343" r:id="rId12"/>
    <p:sldId id="349" r:id="rId13"/>
    <p:sldId id="350" r:id="rId14"/>
    <p:sldId id="351" r:id="rId15"/>
    <p:sldId id="359" r:id="rId16"/>
    <p:sldId id="355" r:id="rId17"/>
    <p:sldId id="357" r:id="rId18"/>
    <p:sldId id="356" r:id="rId19"/>
    <p:sldId id="358" r:id="rId20"/>
    <p:sldId id="354" r:id="rId21"/>
    <p:sldId id="352" r:id="rId22"/>
    <p:sldId id="353" r:id="rId23"/>
    <p:sldId id="344" r:id="rId24"/>
    <p:sldId id="345" r:id="rId25"/>
    <p:sldId id="346" r:id="rId26"/>
    <p:sldId id="347" r:id="rId27"/>
    <p:sldId id="316" r:id="rId28"/>
    <p:sldId id="334" r:id="rId29"/>
    <p:sldId id="313" r:id="rId30"/>
    <p:sldId id="279" r:id="rId31"/>
    <p:sldId id="335" r:id="rId3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clrMru>
    <a:srgbClr val="CC0000"/>
    <a:srgbClr val="FF0000"/>
    <a:srgbClr val="DDDDDD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54"/>
      </p:cViewPr>
      <p:guideLst>
        <p:guide orient="horz" pos="1138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CFF66-4C4F-4F7F-B640-AE599C11DA33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1702D62F-A61D-4A47-9A71-85A3A2DFB8E0}">
      <dgm:prSet phldrT="[Text]" custT="1"/>
      <dgm:spPr>
        <a:solidFill>
          <a:schemeClr val="bg1">
            <a:lumMod val="8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de-DE" sz="1700" dirty="0" smtClean="0"/>
            <a:t>Anmeldeschluss: </a:t>
          </a:r>
          <a:r>
            <a:rPr lang="de-DE" sz="1800" dirty="0" smtClean="0">
              <a:solidFill>
                <a:srgbClr val="FF0000"/>
              </a:solidFill>
            </a:rPr>
            <a:t>10</a:t>
          </a:r>
          <a:r>
            <a:rPr lang="de-DE" sz="1700" dirty="0" smtClean="0">
              <a:solidFill>
                <a:srgbClr val="FF0000"/>
              </a:solidFill>
            </a:rPr>
            <a:t>.12.2011</a:t>
          </a:r>
          <a:endParaRPr lang="de-DE" sz="1700" b="1" dirty="0">
            <a:solidFill>
              <a:srgbClr val="FF0000"/>
            </a:solidFill>
          </a:endParaRPr>
        </a:p>
      </dgm:t>
    </dgm:pt>
    <dgm:pt modelId="{D60D2AD2-B43D-48BB-8976-318474DE39B9}" type="parTrans" cxnId="{4F806856-1DEE-45B3-A771-6503DC0E1A2B}">
      <dgm:prSet/>
      <dgm:spPr/>
      <dgm:t>
        <a:bodyPr/>
        <a:lstStyle/>
        <a:p>
          <a:endParaRPr lang="de-DE"/>
        </a:p>
      </dgm:t>
    </dgm:pt>
    <dgm:pt modelId="{E48B6F7F-67BC-49B1-8C69-A290A18441C8}" type="sibTrans" cxnId="{4F806856-1DEE-45B3-A771-6503DC0E1A2B}">
      <dgm:prSet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endParaRPr lang="de-DE"/>
        </a:p>
      </dgm:t>
    </dgm:pt>
    <dgm:pt modelId="{11FC8787-2EE3-47E1-836C-D691125AC2BC}">
      <dgm:prSet phldrT="[Text]"/>
      <dgm:spPr>
        <a:solidFill>
          <a:schemeClr val="bg1">
            <a:lumMod val="8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de-DE" b="0" dirty="0" smtClean="0">
              <a:solidFill>
                <a:schemeClr val="tx1"/>
              </a:solidFill>
            </a:rPr>
            <a:t>Interviews:</a:t>
          </a:r>
          <a:r>
            <a:rPr lang="de-DE" b="0" baseline="0" dirty="0" smtClean="0">
              <a:solidFill>
                <a:schemeClr val="tx1"/>
              </a:solidFill>
            </a:rPr>
            <a:t> </a:t>
          </a:r>
          <a:r>
            <a:rPr lang="de-DE" b="0" baseline="0" dirty="0" smtClean="0">
              <a:solidFill>
                <a:srgbClr val="FF0000"/>
              </a:solidFill>
            </a:rPr>
            <a:t>12.12.-14.12.2011</a:t>
          </a:r>
          <a:endParaRPr lang="de-DE" b="0" dirty="0">
            <a:solidFill>
              <a:srgbClr val="FF0000"/>
            </a:solidFill>
          </a:endParaRPr>
        </a:p>
      </dgm:t>
    </dgm:pt>
    <dgm:pt modelId="{51CC7A27-9185-4E9B-AB69-386B638FBCAA}" type="parTrans" cxnId="{E7136458-B849-4479-A53D-FF2B74520B53}">
      <dgm:prSet/>
      <dgm:spPr/>
      <dgm:t>
        <a:bodyPr/>
        <a:lstStyle/>
        <a:p>
          <a:endParaRPr lang="de-DE"/>
        </a:p>
      </dgm:t>
    </dgm:pt>
    <dgm:pt modelId="{A080B258-E2F7-4548-8B25-636796C15027}" type="sibTrans" cxnId="{E7136458-B849-4479-A53D-FF2B74520B53}">
      <dgm:prSet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endParaRPr lang="de-DE"/>
        </a:p>
      </dgm:t>
    </dgm:pt>
    <dgm:pt modelId="{79888D2C-7EA5-400B-97FC-99AF17AB452E}">
      <dgm:prSet phldrT="[Text]"/>
      <dgm:spPr>
        <a:solidFill>
          <a:schemeClr val="bg1">
            <a:lumMod val="8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de-DE" dirty="0" smtClean="0"/>
            <a:t>AGBs unterschreiben und Geld überweisen: </a:t>
          </a:r>
          <a:r>
            <a:rPr lang="de-DE" b="0" dirty="0" smtClean="0">
              <a:solidFill>
                <a:srgbClr val="FF0000"/>
              </a:solidFill>
            </a:rPr>
            <a:t>19.12.2011</a:t>
          </a:r>
          <a:endParaRPr lang="de-DE" b="0" dirty="0">
            <a:solidFill>
              <a:srgbClr val="FF0000"/>
            </a:solidFill>
          </a:endParaRPr>
        </a:p>
      </dgm:t>
    </dgm:pt>
    <dgm:pt modelId="{77DC32C4-2D26-4A9E-8017-874E354503AA}" type="parTrans" cxnId="{42461114-756D-40F2-902D-16DC33C9C5EA}">
      <dgm:prSet/>
      <dgm:spPr/>
      <dgm:t>
        <a:bodyPr/>
        <a:lstStyle/>
        <a:p>
          <a:endParaRPr lang="de-DE"/>
        </a:p>
      </dgm:t>
    </dgm:pt>
    <dgm:pt modelId="{31E99107-0F8D-4367-8027-842EDEA56349}" type="sibTrans" cxnId="{42461114-756D-40F2-902D-16DC33C9C5EA}">
      <dgm:prSet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endParaRPr lang="de-DE"/>
        </a:p>
      </dgm:t>
    </dgm:pt>
    <dgm:pt modelId="{F5009440-C9CC-4839-86B5-AA9CE09F2B10}">
      <dgm:prSet phldrT="[Text]"/>
      <dgm:spPr>
        <a:solidFill>
          <a:schemeClr val="bg1">
            <a:lumMod val="8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de-DE" b="0" dirty="0" smtClean="0">
              <a:solidFill>
                <a:schemeClr val="tx1"/>
              </a:solidFill>
            </a:rPr>
            <a:t>Vorbereitungsseminar: </a:t>
          </a:r>
          <a:r>
            <a:rPr lang="de-DE" b="0" dirty="0" smtClean="0">
              <a:solidFill>
                <a:srgbClr val="FF0000"/>
              </a:solidFill>
            </a:rPr>
            <a:t>7.1.-8.1.2012 in Karlsruhe oder 		           21.1.-22.1. in Stuttgart</a:t>
          </a:r>
          <a:endParaRPr lang="de-DE" b="0" dirty="0">
            <a:solidFill>
              <a:srgbClr val="FF0000"/>
            </a:solidFill>
          </a:endParaRPr>
        </a:p>
      </dgm:t>
    </dgm:pt>
    <dgm:pt modelId="{9FDA90E3-EA4D-464C-AC9C-96B3448F36F3}" type="parTrans" cxnId="{A04C2256-D9A0-409B-BC7A-5DFAFDC93857}">
      <dgm:prSet/>
      <dgm:spPr/>
      <dgm:t>
        <a:bodyPr/>
        <a:lstStyle/>
        <a:p>
          <a:endParaRPr lang="de-DE"/>
        </a:p>
      </dgm:t>
    </dgm:pt>
    <dgm:pt modelId="{50D03C62-BD94-4367-BC35-D8F3C675131D}" type="sibTrans" cxnId="{A04C2256-D9A0-409B-BC7A-5DFAFDC93857}">
      <dgm:prSet/>
      <dgm:spPr/>
      <dgm:t>
        <a:bodyPr/>
        <a:lstStyle/>
        <a:p>
          <a:endParaRPr lang="de-DE"/>
        </a:p>
      </dgm:t>
    </dgm:pt>
    <dgm:pt modelId="{3E411655-3BE6-4ED0-8526-E3602225662E}">
      <dgm:prSet phldrT="[Text]"/>
      <dgm:spPr>
        <a:solidFill>
          <a:schemeClr val="bg1">
            <a:lumMod val="8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de-DE" b="0" dirty="0" smtClean="0">
              <a:solidFill>
                <a:schemeClr val="tx1"/>
              </a:solidFill>
            </a:rPr>
            <a:t>Stellenzusage: </a:t>
          </a:r>
          <a:r>
            <a:rPr lang="de-DE" b="0" dirty="0" smtClean="0">
              <a:solidFill>
                <a:srgbClr val="FF0000"/>
              </a:solidFill>
            </a:rPr>
            <a:t>08.01.2012</a:t>
          </a:r>
          <a:endParaRPr lang="de-DE" b="0" dirty="0">
            <a:solidFill>
              <a:srgbClr val="FF0000"/>
            </a:solidFill>
          </a:endParaRPr>
        </a:p>
      </dgm:t>
    </dgm:pt>
    <dgm:pt modelId="{092E7632-E77E-4AD4-B636-1D7C40FB10C2}" type="parTrans" cxnId="{8788C4EB-5BFC-47AF-AA50-B67B3ADF7301}">
      <dgm:prSet/>
      <dgm:spPr/>
      <dgm:t>
        <a:bodyPr/>
        <a:lstStyle/>
        <a:p>
          <a:endParaRPr lang="de-DE"/>
        </a:p>
      </dgm:t>
    </dgm:pt>
    <dgm:pt modelId="{EAD9B279-B979-4537-AECD-8B871D6D219D}" type="sibTrans" cxnId="{8788C4EB-5BFC-47AF-AA50-B67B3ADF7301}">
      <dgm:prSet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endParaRPr lang="de-DE"/>
        </a:p>
      </dgm:t>
    </dgm:pt>
    <dgm:pt modelId="{472FC28C-84B6-46C8-8A2B-5209C63243AA}" type="pres">
      <dgm:prSet presAssocID="{DACCFF66-4C4F-4F7F-B640-AE599C11DA3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A08A727-C83F-4C0B-8BF5-48CC79E0D3EB}" type="pres">
      <dgm:prSet presAssocID="{DACCFF66-4C4F-4F7F-B640-AE599C11DA33}" presName="dummyMaxCanvas" presStyleCnt="0">
        <dgm:presLayoutVars/>
      </dgm:prSet>
      <dgm:spPr/>
      <dgm:t>
        <a:bodyPr/>
        <a:lstStyle/>
        <a:p>
          <a:endParaRPr lang="de-DE"/>
        </a:p>
      </dgm:t>
    </dgm:pt>
    <dgm:pt modelId="{D028BD6C-1CD6-4293-82E8-5038D4B497B9}" type="pres">
      <dgm:prSet presAssocID="{DACCFF66-4C4F-4F7F-B640-AE599C11DA3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DF0F01-7C6F-4658-9697-6942A81D69E8}" type="pres">
      <dgm:prSet presAssocID="{DACCFF66-4C4F-4F7F-B640-AE599C11DA3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F0F4EE-9C1F-433F-8585-9745D819EE38}" type="pres">
      <dgm:prSet presAssocID="{DACCFF66-4C4F-4F7F-B640-AE599C11DA3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0B006B-9A72-400D-B2F2-31C3A201BB71}" type="pres">
      <dgm:prSet presAssocID="{DACCFF66-4C4F-4F7F-B640-AE599C11DA3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E5527E-B612-40BF-8DA9-2C52FBC8D256}" type="pres">
      <dgm:prSet presAssocID="{DACCFF66-4C4F-4F7F-B640-AE599C11DA3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1F874B-C50E-4046-8BBF-64212DAD48DB}" type="pres">
      <dgm:prSet presAssocID="{DACCFF66-4C4F-4F7F-B640-AE599C11DA3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712554-42B8-427A-A8E0-D53205403B2D}" type="pres">
      <dgm:prSet presAssocID="{DACCFF66-4C4F-4F7F-B640-AE599C11DA3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6BEC66-4368-49A6-A86F-71E606C47CBF}" type="pres">
      <dgm:prSet presAssocID="{DACCFF66-4C4F-4F7F-B640-AE599C11DA3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10E214-D93A-47C5-8342-B23A6B3873D7}" type="pres">
      <dgm:prSet presAssocID="{DACCFF66-4C4F-4F7F-B640-AE599C11DA3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E84E4B-3E9A-4F33-BB3E-F52DA2382E68}" type="pres">
      <dgm:prSet presAssocID="{DACCFF66-4C4F-4F7F-B640-AE599C11DA3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4F7706E-E3F9-4B20-90A3-02A0A1F5AD16}" type="pres">
      <dgm:prSet presAssocID="{DACCFF66-4C4F-4F7F-B640-AE599C11DA3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42A875E-CDEB-438B-846E-D2EF1C0EB5F4}" type="pres">
      <dgm:prSet presAssocID="{DACCFF66-4C4F-4F7F-B640-AE599C11DA3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720B000-789F-46BD-88DE-0AA363A6F87F}" type="pres">
      <dgm:prSet presAssocID="{DACCFF66-4C4F-4F7F-B640-AE599C11DA3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058DC5-D603-4B1C-A07B-8C8F22885E7A}" type="pres">
      <dgm:prSet presAssocID="{DACCFF66-4C4F-4F7F-B640-AE599C11DA3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C17741-9E38-184F-A49E-A50D189238C7}" type="presOf" srcId="{79888D2C-7EA5-400B-97FC-99AF17AB452E}" destId="{042A875E-CDEB-438B-846E-D2EF1C0EB5F4}" srcOrd="1" destOrd="0" presId="urn:microsoft.com/office/officeart/2005/8/layout/vProcess5"/>
    <dgm:cxn modelId="{E7136458-B849-4479-A53D-FF2B74520B53}" srcId="{DACCFF66-4C4F-4F7F-B640-AE599C11DA33}" destId="{11FC8787-2EE3-47E1-836C-D691125AC2BC}" srcOrd="1" destOrd="0" parTransId="{51CC7A27-9185-4E9B-AB69-386B638FBCAA}" sibTransId="{A080B258-E2F7-4548-8B25-636796C15027}"/>
    <dgm:cxn modelId="{05DCD3F9-A591-6040-80D9-8818DCEEDF6D}" type="presOf" srcId="{1702D62F-A61D-4A47-9A71-85A3A2DFB8E0}" destId="{67E84E4B-3E9A-4F33-BB3E-F52DA2382E68}" srcOrd="1" destOrd="0" presId="urn:microsoft.com/office/officeart/2005/8/layout/vProcess5"/>
    <dgm:cxn modelId="{AC9D6725-7DFB-7842-B3B1-D95F1C624C59}" type="presOf" srcId="{EAD9B279-B979-4537-AECD-8B871D6D219D}" destId="{1E10E214-D93A-47C5-8342-B23A6B3873D7}" srcOrd="0" destOrd="0" presId="urn:microsoft.com/office/officeart/2005/8/layout/vProcess5"/>
    <dgm:cxn modelId="{42461114-756D-40F2-902D-16DC33C9C5EA}" srcId="{DACCFF66-4C4F-4F7F-B640-AE599C11DA33}" destId="{79888D2C-7EA5-400B-97FC-99AF17AB452E}" srcOrd="2" destOrd="0" parTransId="{77DC32C4-2D26-4A9E-8017-874E354503AA}" sibTransId="{31E99107-0F8D-4367-8027-842EDEA56349}"/>
    <dgm:cxn modelId="{0C2FB358-40B5-574F-88CA-8A32192FB0C0}" type="presOf" srcId="{F5009440-C9CC-4839-86B5-AA9CE09F2B10}" destId="{78058DC5-D603-4B1C-A07B-8C8F22885E7A}" srcOrd="1" destOrd="0" presId="urn:microsoft.com/office/officeart/2005/8/layout/vProcess5"/>
    <dgm:cxn modelId="{D0F0AE58-A9DF-3147-8A17-6CFE33521820}" type="presOf" srcId="{F5009440-C9CC-4839-86B5-AA9CE09F2B10}" destId="{2FE5527E-B612-40BF-8DA9-2C52FBC8D256}" srcOrd="0" destOrd="0" presId="urn:microsoft.com/office/officeart/2005/8/layout/vProcess5"/>
    <dgm:cxn modelId="{FF0D0C52-3F8F-3648-95FE-84782F728665}" type="presOf" srcId="{E48B6F7F-67BC-49B1-8C69-A290A18441C8}" destId="{DC1F874B-C50E-4046-8BBF-64212DAD48DB}" srcOrd="0" destOrd="0" presId="urn:microsoft.com/office/officeart/2005/8/layout/vProcess5"/>
    <dgm:cxn modelId="{A04C2256-D9A0-409B-BC7A-5DFAFDC93857}" srcId="{DACCFF66-4C4F-4F7F-B640-AE599C11DA33}" destId="{F5009440-C9CC-4839-86B5-AA9CE09F2B10}" srcOrd="4" destOrd="0" parTransId="{9FDA90E3-EA4D-464C-AC9C-96B3448F36F3}" sibTransId="{50D03C62-BD94-4367-BC35-D8F3C675131D}"/>
    <dgm:cxn modelId="{B3F16126-D69B-DB41-B389-4ED61B57170E}" type="presOf" srcId="{11FC8787-2EE3-47E1-836C-D691125AC2BC}" destId="{BBDF0F01-7C6F-4658-9697-6942A81D69E8}" srcOrd="0" destOrd="0" presId="urn:microsoft.com/office/officeart/2005/8/layout/vProcess5"/>
    <dgm:cxn modelId="{4F806856-1DEE-45B3-A771-6503DC0E1A2B}" srcId="{DACCFF66-4C4F-4F7F-B640-AE599C11DA33}" destId="{1702D62F-A61D-4A47-9A71-85A3A2DFB8E0}" srcOrd="0" destOrd="0" parTransId="{D60D2AD2-B43D-48BB-8976-318474DE39B9}" sibTransId="{E48B6F7F-67BC-49B1-8C69-A290A18441C8}"/>
    <dgm:cxn modelId="{ADC80BE1-BF84-634E-8524-4E6CBFA80288}" type="presOf" srcId="{1702D62F-A61D-4A47-9A71-85A3A2DFB8E0}" destId="{D028BD6C-1CD6-4293-82E8-5038D4B497B9}" srcOrd="0" destOrd="0" presId="urn:microsoft.com/office/officeart/2005/8/layout/vProcess5"/>
    <dgm:cxn modelId="{94459BC3-4C46-FC4B-8386-5B3E85F45819}" type="presOf" srcId="{31E99107-0F8D-4367-8027-842EDEA56349}" destId="{6A6BEC66-4368-49A6-A86F-71E606C47CBF}" srcOrd="0" destOrd="0" presId="urn:microsoft.com/office/officeart/2005/8/layout/vProcess5"/>
    <dgm:cxn modelId="{246EF969-9951-9440-8D57-272C80C0E238}" type="presOf" srcId="{3E411655-3BE6-4ED0-8526-E3602225662E}" destId="{E720B000-789F-46BD-88DE-0AA363A6F87F}" srcOrd="1" destOrd="0" presId="urn:microsoft.com/office/officeart/2005/8/layout/vProcess5"/>
    <dgm:cxn modelId="{E9DF0B85-B8EA-1240-A6D9-B61B3E145893}" type="presOf" srcId="{11FC8787-2EE3-47E1-836C-D691125AC2BC}" destId="{04F7706E-E3F9-4B20-90A3-02A0A1F5AD16}" srcOrd="1" destOrd="0" presId="urn:microsoft.com/office/officeart/2005/8/layout/vProcess5"/>
    <dgm:cxn modelId="{CF9EA53C-B2AF-3547-B461-B2A18F79A2D3}" type="presOf" srcId="{DACCFF66-4C4F-4F7F-B640-AE599C11DA33}" destId="{472FC28C-84B6-46C8-8A2B-5209C63243AA}" srcOrd="0" destOrd="0" presId="urn:microsoft.com/office/officeart/2005/8/layout/vProcess5"/>
    <dgm:cxn modelId="{47B2E508-2C3D-8C49-AEF4-FAD3DADBFDAD}" type="presOf" srcId="{3E411655-3BE6-4ED0-8526-E3602225662E}" destId="{A40B006B-9A72-400D-B2F2-31C3A201BB71}" srcOrd="0" destOrd="0" presId="urn:microsoft.com/office/officeart/2005/8/layout/vProcess5"/>
    <dgm:cxn modelId="{3272DEFF-8713-3F4F-A149-DFA0188F982E}" type="presOf" srcId="{79888D2C-7EA5-400B-97FC-99AF17AB452E}" destId="{B5F0F4EE-9C1F-433F-8585-9745D819EE38}" srcOrd="0" destOrd="0" presId="urn:microsoft.com/office/officeart/2005/8/layout/vProcess5"/>
    <dgm:cxn modelId="{A973C3A1-511D-CE48-A6E0-0BA18D07062D}" type="presOf" srcId="{A080B258-E2F7-4548-8B25-636796C15027}" destId="{70712554-42B8-427A-A8E0-D53205403B2D}" srcOrd="0" destOrd="0" presId="urn:microsoft.com/office/officeart/2005/8/layout/vProcess5"/>
    <dgm:cxn modelId="{8788C4EB-5BFC-47AF-AA50-B67B3ADF7301}" srcId="{DACCFF66-4C4F-4F7F-B640-AE599C11DA33}" destId="{3E411655-3BE6-4ED0-8526-E3602225662E}" srcOrd="3" destOrd="0" parTransId="{092E7632-E77E-4AD4-B636-1D7C40FB10C2}" sibTransId="{EAD9B279-B979-4537-AECD-8B871D6D219D}"/>
    <dgm:cxn modelId="{62581A77-C19B-564A-B136-738A0854F539}" type="presParOf" srcId="{472FC28C-84B6-46C8-8A2B-5209C63243AA}" destId="{BA08A727-C83F-4C0B-8BF5-48CC79E0D3EB}" srcOrd="0" destOrd="0" presId="urn:microsoft.com/office/officeart/2005/8/layout/vProcess5"/>
    <dgm:cxn modelId="{3B542F3C-6053-E14C-9965-2D3C4A9A5563}" type="presParOf" srcId="{472FC28C-84B6-46C8-8A2B-5209C63243AA}" destId="{D028BD6C-1CD6-4293-82E8-5038D4B497B9}" srcOrd="1" destOrd="0" presId="urn:microsoft.com/office/officeart/2005/8/layout/vProcess5"/>
    <dgm:cxn modelId="{438C3CD8-CA85-E143-BD53-16EC0B12C190}" type="presParOf" srcId="{472FC28C-84B6-46C8-8A2B-5209C63243AA}" destId="{BBDF0F01-7C6F-4658-9697-6942A81D69E8}" srcOrd="2" destOrd="0" presId="urn:microsoft.com/office/officeart/2005/8/layout/vProcess5"/>
    <dgm:cxn modelId="{39BFBD4B-AF7F-D24E-B167-F7EC31A171C5}" type="presParOf" srcId="{472FC28C-84B6-46C8-8A2B-5209C63243AA}" destId="{B5F0F4EE-9C1F-433F-8585-9745D819EE38}" srcOrd="3" destOrd="0" presId="urn:microsoft.com/office/officeart/2005/8/layout/vProcess5"/>
    <dgm:cxn modelId="{6FCD4C82-9C9B-F644-B332-705B648EEAAB}" type="presParOf" srcId="{472FC28C-84B6-46C8-8A2B-5209C63243AA}" destId="{A40B006B-9A72-400D-B2F2-31C3A201BB71}" srcOrd="4" destOrd="0" presId="urn:microsoft.com/office/officeart/2005/8/layout/vProcess5"/>
    <dgm:cxn modelId="{6E196A3F-1319-3E40-9C07-42739D0FD0AF}" type="presParOf" srcId="{472FC28C-84B6-46C8-8A2B-5209C63243AA}" destId="{2FE5527E-B612-40BF-8DA9-2C52FBC8D256}" srcOrd="5" destOrd="0" presId="urn:microsoft.com/office/officeart/2005/8/layout/vProcess5"/>
    <dgm:cxn modelId="{A31778D8-FF20-754E-B9D1-F304EE42E973}" type="presParOf" srcId="{472FC28C-84B6-46C8-8A2B-5209C63243AA}" destId="{DC1F874B-C50E-4046-8BBF-64212DAD48DB}" srcOrd="6" destOrd="0" presId="urn:microsoft.com/office/officeart/2005/8/layout/vProcess5"/>
    <dgm:cxn modelId="{2FC7D597-B283-8241-B357-FF1C467E1D9D}" type="presParOf" srcId="{472FC28C-84B6-46C8-8A2B-5209C63243AA}" destId="{70712554-42B8-427A-A8E0-D53205403B2D}" srcOrd="7" destOrd="0" presId="urn:microsoft.com/office/officeart/2005/8/layout/vProcess5"/>
    <dgm:cxn modelId="{0813EC11-1462-744F-B48F-5B182C9096B4}" type="presParOf" srcId="{472FC28C-84B6-46C8-8A2B-5209C63243AA}" destId="{6A6BEC66-4368-49A6-A86F-71E606C47CBF}" srcOrd="8" destOrd="0" presId="urn:microsoft.com/office/officeart/2005/8/layout/vProcess5"/>
    <dgm:cxn modelId="{5ED2D4F2-3B73-324F-81D9-7B337BBD9035}" type="presParOf" srcId="{472FC28C-84B6-46C8-8A2B-5209C63243AA}" destId="{1E10E214-D93A-47C5-8342-B23A6B3873D7}" srcOrd="9" destOrd="0" presId="urn:microsoft.com/office/officeart/2005/8/layout/vProcess5"/>
    <dgm:cxn modelId="{FFD0D009-CAAE-1043-B55B-DA6E3DDC4A3D}" type="presParOf" srcId="{472FC28C-84B6-46C8-8A2B-5209C63243AA}" destId="{67E84E4B-3E9A-4F33-BB3E-F52DA2382E68}" srcOrd="10" destOrd="0" presId="urn:microsoft.com/office/officeart/2005/8/layout/vProcess5"/>
    <dgm:cxn modelId="{0948403C-2D29-C041-B680-217BB47B609B}" type="presParOf" srcId="{472FC28C-84B6-46C8-8A2B-5209C63243AA}" destId="{04F7706E-E3F9-4B20-90A3-02A0A1F5AD16}" srcOrd="11" destOrd="0" presId="urn:microsoft.com/office/officeart/2005/8/layout/vProcess5"/>
    <dgm:cxn modelId="{3689C186-6AE4-C143-BA2A-E497CB74DC0D}" type="presParOf" srcId="{472FC28C-84B6-46C8-8A2B-5209C63243AA}" destId="{042A875E-CDEB-438B-846E-D2EF1C0EB5F4}" srcOrd="12" destOrd="0" presId="urn:microsoft.com/office/officeart/2005/8/layout/vProcess5"/>
    <dgm:cxn modelId="{B7260FE9-DF36-A84B-9E22-21F41B560D40}" type="presParOf" srcId="{472FC28C-84B6-46C8-8A2B-5209C63243AA}" destId="{E720B000-789F-46BD-88DE-0AA363A6F87F}" srcOrd="13" destOrd="0" presId="urn:microsoft.com/office/officeart/2005/8/layout/vProcess5"/>
    <dgm:cxn modelId="{712FF364-C3C0-CF43-9C50-E46520E6931F}" type="presParOf" srcId="{472FC28C-84B6-46C8-8A2B-5209C63243AA}" destId="{78058DC5-D603-4B1C-A07B-8C8F22885E7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FC281F-C50A-AF43-AE7D-D11AE4EB903A}" type="datetimeFigureOut">
              <a:rPr lang="de-DE"/>
              <a:pPr>
                <a:defRPr/>
              </a:pPr>
              <a:t>08.12.2011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62B97D-FC78-E946-B61F-DA8DE1FDA9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75001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3173FC-F6A3-9344-885A-3F930C63CABB}" type="datetimeFigureOut">
              <a:rPr lang="de-DE"/>
              <a:pPr>
                <a:defRPr/>
              </a:pPr>
              <a:t>08.12.2011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4FBDE9-358C-9440-95BD-F307D5DC57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07877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5DD67E-CE32-477C-ABB2-4DE88C541889}" type="slidenum">
              <a:rPr lang="de-DE"/>
              <a:pPr/>
              <a:t>1</a:t>
            </a:fld>
            <a:endParaRPr lang="de-DE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2889"/>
            <a:ext cx="5475288" cy="41035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Verdana" charset="0"/>
                <a:cs typeface="Verdana" charset="0"/>
                <a:sym typeface="Arial" charset="0"/>
              </a:rPr>
              <a:t>You want to send students from Tübingen abroad?</a:t>
            </a:r>
          </a:p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1EF2AF-6DBD-F24B-ACD2-13006CA1AD4D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FBDE9-358C-9440-95BD-F307D5DC57D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749F7-F805-024C-A060-3C9DB7CD3B3D}" type="datetimeFigureOut">
              <a:rPr lang="de-DE"/>
              <a:pPr>
                <a:defRPr/>
              </a:pPr>
              <a:t>08.12.2011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1443B-300C-DF49-9917-BA2C1527DA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7937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7C689-7CCB-4041-B0C8-FA11E422C77A}" type="datetimeFigureOut">
              <a:rPr lang="de-DE"/>
              <a:pPr>
                <a:defRPr/>
              </a:pPr>
              <a:t>08.12.2011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57141-F2C1-6D43-9B6B-8F5C11C5CB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5774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57802-C5CC-3945-AF9C-94DC71032D94}" type="datetimeFigureOut">
              <a:rPr lang="de-DE"/>
              <a:pPr>
                <a:defRPr/>
              </a:pPr>
              <a:t>08.12.2011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3178-9851-F34E-B20B-8F328EAEB0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78130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2132A-7F52-AD4B-9FFF-CFB6552EA273}" type="datetimeFigureOut">
              <a:rPr lang="de-DE"/>
              <a:pPr>
                <a:defRPr/>
              </a:pPr>
              <a:t>08.12.2011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21A30-5C02-414F-8495-C7B3BD17AA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4031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A5A6A-8FE7-5A48-BF0E-46C88C67B122}" type="datetimeFigureOut">
              <a:rPr lang="de-DE"/>
              <a:pPr>
                <a:defRPr/>
              </a:pPr>
              <a:t>08.12.2011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2E636-6429-3949-8C40-3766EF9DD3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0105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6B80A-077C-034D-97F8-BF6FFDAD9C87}" type="datetimeFigureOut">
              <a:rPr lang="de-DE"/>
              <a:pPr>
                <a:defRPr/>
              </a:pPr>
              <a:t>08.12.2011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786A1-C7E0-3445-BC28-FB56979FED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0905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71FB-5D47-9F47-9AD0-AB4AE56A3E1D}" type="datetimeFigureOut">
              <a:rPr lang="de-DE"/>
              <a:pPr>
                <a:defRPr/>
              </a:pPr>
              <a:t>08.12.2011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AECAC-142F-C145-ABBB-EC3AF44771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6267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3C409-9163-C34B-87FB-C85DAFDB8A98}" type="datetimeFigureOut">
              <a:rPr lang="de-DE"/>
              <a:pPr>
                <a:defRPr/>
              </a:pPr>
              <a:t>08.12.2011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2D95A-A585-2E4A-A060-F5FA972BBC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5928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404F1-5FAB-7841-B61D-56CD1C318917}" type="datetimeFigureOut">
              <a:rPr lang="de-DE"/>
              <a:pPr>
                <a:defRPr/>
              </a:pPr>
              <a:t>08.12.2011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298E8-4FA9-1847-8840-FF0E9B278F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287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 descr="Vorlage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368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051F-9AEE-9644-85A1-359FD490C5F1}" type="datetimeFigureOut">
              <a:rPr lang="de-DE"/>
              <a:pPr>
                <a:defRPr/>
              </a:pPr>
              <a:t>08.12.2011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63A58-7087-2847-8367-A3FD9CA413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5065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4CE53-553D-8A41-B8BD-DCE4BFB33A13}" type="datetimeFigureOut">
              <a:rPr lang="de-DE"/>
              <a:pPr>
                <a:defRPr/>
              </a:pPr>
              <a:t>08.12.2011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71FB-1299-A648-AF18-2871BFAC27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1938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06A3D-0CD6-0B46-92AD-51F7D6AA20BD}" type="datetimeFigureOut">
              <a:rPr lang="de-DE"/>
              <a:pPr>
                <a:defRPr/>
              </a:pPr>
              <a:t>08.12.2011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D6FD3-772B-EF4E-B71D-A2140DEB5D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9027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68313" y="476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D4459C-E2F1-8949-B34B-BE032EA2C227}" type="datetimeFigureOut">
              <a:rPr lang="de-DE"/>
              <a:pPr>
                <a:defRPr/>
              </a:pPr>
              <a:t>08.12.2011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685E1B-B867-474E-8102-DC8AEA654A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Grafik 6" descr="Vorlage_1.jpg"/>
          <p:cNvPicPr preferRelativeResize="0"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85" b="95149"/>
          <a:stretch>
            <a:fillRect/>
          </a:stretch>
        </p:blipFill>
        <p:spPr bwMode="auto">
          <a:xfrm>
            <a:off x="1588" y="204788"/>
            <a:ext cx="9142412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WhiteOnBlue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37225"/>
            <a:ext cx="91440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 descr="WhiteOnBlue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80"/>
          <a:stretch>
            <a:fillRect/>
          </a:stretch>
        </p:blipFill>
        <p:spPr bwMode="auto">
          <a:xfrm>
            <a:off x="0" y="-26988"/>
            <a:ext cx="91440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7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ＭＳ Ｐゴシック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file://localhost/http://www.aiesec.org/cms/aiesec/AI/Western%2520Europe%2520and%2520North%2520America/GERMANY/AIESEC%2520MUENSTER/AIESEC_in_LC/Fuer_Studenten/Praktikum_Student/auf_fels.jpg" TargetMode="Externa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00108"/>
            <a:ext cx="6659563" cy="4500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 rot="20215854">
            <a:off x="-134887" y="375353"/>
            <a:ext cx="4699435" cy="136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C00000"/>
                </a:solidFill>
                <a:latin typeface="Berlin Sans FB" pitchFamily="34" charset="0"/>
              </a:rPr>
              <a:t>      Infoabend </a:t>
            </a:r>
          </a:p>
          <a:p>
            <a:r>
              <a:rPr lang="de-DE" sz="4000" dirty="0" smtClean="0">
                <a:solidFill>
                  <a:srgbClr val="C00000"/>
                </a:solidFill>
                <a:latin typeface="Berlin Sans FB" pitchFamily="34" charset="0"/>
              </a:rPr>
              <a:t>Auslandspraktikum</a:t>
            </a:r>
            <a:endParaRPr lang="de-DE" sz="40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571604" y="5286388"/>
            <a:ext cx="3971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pc="300" dirty="0" smtClean="0">
                <a:solidFill>
                  <a:srgbClr val="C00000"/>
                </a:solidFill>
                <a:latin typeface="Berlin Sans FB" pitchFamily="34" charset="0"/>
              </a:rPr>
              <a:t>Herzlich Willkommen </a:t>
            </a:r>
            <a:r>
              <a:rPr lang="de-DE" sz="2000" spc="300" dirty="0" smtClean="0">
                <a:solidFill>
                  <a:srgbClr val="C00000"/>
                </a:solidFill>
                <a:latin typeface="Berlin Sans FB" pitchFamily="34" charset="0"/>
                <a:sym typeface="Wingdings" pitchFamily="2" charset="2"/>
              </a:rPr>
              <a:t></a:t>
            </a:r>
            <a:endParaRPr lang="de-DE" sz="2000" spc="300" dirty="0">
              <a:solidFill>
                <a:srgbClr val="C000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de-DE">
                <a:latin typeface="Verdana" charset="0"/>
              </a:rPr>
              <a:t>Discover Programme 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533400" y="30480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FFFF"/>
                </a:solidFill>
              </a:rPr>
              <a:t>Bilder kommen noch rein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838200" y="1600200"/>
            <a:ext cx="723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/>
              <a:t>Discover a foreign culture – discover yourself!</a:t>
            </a:r>
          </a:p>
        </p:txBody>
      </p:sp>
      <p:grpSp>
        <p:nvGrpSpPr>
          <p:cNvPr id="76829" name="Group 29"/>
          <p:cNvGrpSpPr>
            <a:grpSpLocks/>
          </p:cNvGrpSpPr>
          <p:nvPr/>
        </p:nvGrpSpPr>
        <p:grpSpPr bwMode="auto">
          <a:xfrm>
            <a:off x="685800" y="2209800"/>
            <a:ext cx="2667000" cy="3352800"/>
            <a:chOff x="432" y="1392"/>
            <a:chExt cx="1680" cy="2112"/>
          </a:xfrm>
        </p:grpSpPr>
        <p:pic>
          <p:nvPicPr>
            <p:cNvPr id="76825" name="Picture 25" descr="http://www.destination360.com/asia/malaysia/images/s/malaysia-beache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883" r="16466"/>
            <a:stretch>
              <a:fillRect/>
            </a:stretch>
          </p:blipFill>
          <p:spPr bwMode="auto">
            <a:xfrm>
              <a:off x="432" y="1392"/>
              <a:ext cx="1655" cy="2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26" name="Text Box 26"/>
            <p:cNvSpPr txBox="1">
              <a:spLocks noChangeArrowheads="1"/>
            </p:cNvSpPr>
            <p:nvPr/>
          </p:nvSpPr>
          <p:spPr bwMode="auto">
            <a:xfrm>
              <a:off x="768" y="1584"/>
              <a:ext cx="13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800">
                  <a:solidFill>
                    <a:schemeClr val="bg1"/>
                  </a:solidFill>
                  <a:latin typeface="Bauhaus 93" charset="0"/>
                </a:rPr>
                <a:t>MALAYSIA</a:t>
              </a:r>
            </a:p>
          </p:txBody>
        </p:sp>
      </p:grpSp>
      <p:grpSp>
        <p:nvGrpSpPr>
          <p:cNvPr id="76830" name="Group 30"/>
          <p:cNvGrpSpPr>
            <a:grpSpLocks/>
          </p:cNvGrpSpPr>
          <p:nvPr/>
        </p:nvGrpSpPr>
        <p:grpSpPr bwMode="auto">
          <a:xfrm>
            <a:off x="3200400" y="1828800"/>
            <a:ext cx="2743200" cy="3733800"/>
            <a:chOff x="2016" y="1152"/>
            <a:chExt cx="1728" cy="2352"/>
          </a:xfrm>
        </p:grpSpPr>
        <p:grpSp>
          <p:nvGrpSpPr>
            <p:cNvPr id="76813" name="Group 13"/>
            <p:cNvGrpSpPr>
              <a:grpSpLocks/>
            </p:cNvGrpSpPr>
            <p:nvPr/>
          </p:nvGrpSpPr>
          <p:grpSpPr bwMode="auto">
            <a:xfrm>
              <a:off x="2112" y="1152"/>
              <a:ext cx="1632" cy="2352"/>
              <a:chOff x="2208" y="1200"/>
              <a:chExt cx="1632" cy="2352"/>
            </a:xfrm>
          </p:grpSpPr>
          <p:pic>
            <p:nvPicPr>
              <p:cNvPr id="76814" name="Picture 14" descr="Fot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440"/>
                <a:ext cx="1584" cy="2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6815" name="Text Box 15"/>
              <p:cNvSpPr txBox="1">
                <a:spLocks noChangeArrowheads="1"/>
              </p:cNvSpPr>
              <p:nvPr/>
            </p:nvSpPr>
            <p:spPr bwMode="auto">
              <a:xfrm>
                <a:off x="2208" y="1200"/>
                <a:ext cx="10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76827" name="Text Box 27"/>
            <p:cNvSpPr txBox="1">
              <a:spLocks noChangeArrowheads="1"/>
            </p:cNvSpPr>
            <p:nvPr/>
          </p:nvSpPr>
          <p:spPr bwMode="auto">
            <a:xfrm>
              <a:off x="2016" y="2976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3200">
                  <a:solidFill>
                    <a:schemeClr val="bg1"/>
                  </a:solidFill>
                  <a:latin typeface="Bauhaus 93" charset="0"/>
                </a:rPr>
                <a:t>GHANA</a:t>
              </a:r>
            </a:p>
          </p:txBody>
        </p:sp>
      </p:grpSp>
      <p:grpSp>
        <p:nvGrpSpPr>
          <p:cNvPr id="76831" name="Group 31"/>
          <p:cNvGrpSpPr>
            <a:grpSpLocks/>
          </p:cNvGrpSpPr>
          <p:nvPr/>
        </p:nvGrpSpPr>
        <p:grpSpPr bwMode="auto">
          <a:xfrm>
            <a:off x="6096000" y="2209800"/>
            <a:ext cx="2514600" cy="3355975"/>
            <a:chOff x="3840" y="1392"/>
            <a:chExt cx="1584" cy="2114"/>
          </a:xfrm>
        </p:grpSpPr>
        <p:pic>
          <p:nvPicPr>
            <p:cNvPr id="76821" name="Picture 21" descr="http://www.property-checkpoint.de/images/kolumbien/nature-property-colombi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342" r="12061"/>
            <a:stretch>
              <a:fillRect/>
            </a:stretch>
          </p:blipFill>
          <p:spPr bwMode="auto">
            <a:xfrm>
              <a:off x="3840" y="1392"/>
              <a:ext cx="1584" cy="2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28" name="Text Box 28"/>
            <p:cNvSpPr txBox="1">
              <a:spLocks noChangeArrowheads="1"/>
            </p:cNvSpPr>
            <p:nvPr/>
          </p:nvSpPr>
          <p:spPr bwMode="auto">
            <a:xfrm>
              <a:off x="4080" y="2448"/>
              <a:ext cx="13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800">
                  <a:solidFill>
                    <a:schemeClr val="bg1"/>
                  </a:solidFill>
                  <a:latin typeface="Bauhaus 93" charset="0"/>
                </a:rPr>
                <a:t>COLOMBIA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703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61" name="Text Box 37"/>
          <p:cNvSpPr txBox="1">
            <a:spLocks noChangeArrowheads="1"/>
          </p:cNvSpPr>
          <p:nvPr/>
        </p:nvSpPr>
        <p:spPr bwMode="auto">
          <a:xfrm>
            <a:off x="381000" y="1600200"/>
            <a:ext cx="34290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b="1" dirty="0"/>
              <a:t>Zeitraum</a:t>
            </a:r>
          </a:p>
          <a:p>
            <a:r>
              <a:rPr lang="de-DE" sz="2000" dirty="0"/>
              <a:t>Februar 2012 für 6-8 Wochen</a:t>
            </a:r>
          </a:p>
          <a:p>
            <a:pPr>
              <a:spcBef>
                <a:spcPct val="50000"/>
              </a:spcBef>
            </a:pPr>
            <a:endParaRPr lang="de-DE" dirty="0"/>
          </a:p>
        </p:txBody>
      </p:sp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>
          <a:xfrm>
            <a:off x="457200" y="357166"/>
            <a:ext cx="8229600" cy="1243034"/>
          </a:xfrm>
        </p:spPr>
        <p:txBody>
          <a:bodyPr/>
          <a:lstStyle/>
          <a:p>
            <a:pPr eaLnBrk="1" hangingPunct="1"/>
            <a:r>
              <a:rPr lang="de-DE" dirty="0" err="1">
                <a:latin typeface="Verdana" charset="0"/>
              </a:rPr>
              <a:t>Discover</a:t>
            </a:r>
            <a:r>
              <a:rPr lang="de-DE" dirty="0">
                <a:latin typeface="Verdana" charset="0"/>
              </a:rPr>
              <a:t> </a:t>
            </a:r>
            <a:r>
              <a:rPr lang="de-DE" dirty="0" smtClean="0">
                <a:latin typeface="Verdana" charset="0"/>
              </a:rPr>
              <a:t>Programme</a:t>
            </a:r>
            <a:br>
              <a:rPr lang="de-DE" dirty="0" smtClean="0">
                <a:latin typeface="Verdana" charset="0"/>
              </a:rPr>
            </a:br>
            <a:r>
              <a:rPr lang="de-DE" sz="2000" dirty="0" smtClean="0">
                <a:solidFill>
                  <a:srgbClr val="FF0000"/>
                </a:solidFill>
                <a:latin typeface="Verdana" charset="0"/>
              </a:rPr>
              <a:t>3 Länder – 3 Kontinente – 15 Stellen</a:t>
            </a:r>
            <a:endParaRPr lang="de-DE" sz="2000" dirty="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5410200" y="33528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FFFF"/>
                </a:solidFill>
              </a:rPr>
              <a:t>Tolles Bild</a:t>
            </a:r>
          </a:p>
        </p:txBody>
      </p:sp>
      <p:sp>
        <p:nvSpPr>
          <p:cNvPr id="77849" name="AutoShape 25" descr="https://docs.google.com/a/aiesec.de/viewer?a=v&amp;pid=gmail&amp;attid=0.3&amp;thid=13316480c59a015b&amp;mt=application/pdf&amp;url=https://mail.google.com/mail/?attid=0.3&amp;pid=gmail&amp;thid=13316480c59a015b&amp;url=https%3A%2F%2Fmail.google.com%2Fmail%2F%3Fui%3D2%26ik%3D3b1b4dc68a%26view%3Datt%26th%3D13316480c59a015b%26attid%3D0.3%26disp%3Dsafe%26realattid%3Df_gtwny4mr2%26zw&amp;docid=b26d12f9f90b53b022d76f47e0ef6bee%7C838d914c6023a1b2f4084c93ab897370&amp;a=bi&amp;pagenumber=1&amp;w=800"/>
          <p:cNvSpPr>
            <a:spLocks noChangeAspect="1" noChangeArrowheads="1"/>
          </p:cNvSpPr>
          <p:nvPr/>
        </p:nvSpPr>
        <p:spPr bwMode="auto">
          <a:xfrm>
            <a:off x="0" y="0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58" name="Group 34"/>
          <p:cNvGrpSpPr>
            <a:grpSpLocks/>
          </p:cNvGrpSpPr>
          <p:nvPr/>
        </p:nvGrpSpPr>
        <p:grpSpPr bwMode="auto">
          <a:xfrm>
            <a:off x="381000" y="1295400"/>
            <a:ext cx="8382000" cy="4727575"/>
            <a:chOff x="240" y="768"/>
            <a:chExt cx="5280" cy="2978"/>
          </a:xfrm>
        </p:grpSpPr>
        <p:sp>
          <p:nvSpPr>
            <p:cNvPr id="77827" name="TextBox 9"/>
            <p:cNvSpPr txBox="1">
              <a:spLocks noChangeArrowheads="1"/>
            </p:cNvSpPr>
            <p:nvPr/>
          </p:nvSpPr>
          <p:spPr bwMode="auto">
            <a:xfrm>
              <a:off x="240" y="768"/>
              <a:ext cx="2688" cy="2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endParaRPr lang="de-DE" sz="2000" b="1" dirty="0"/>
            </a:p>
            <a:p>
              <a:pPr eaLnBrk="1" hangingPunct="1"/>
              <a:endParaRPr lang="de-DE" sz="1800" b="1" dirty="0"/>
            </a:p>
            <a:p>
              <a:pPr eaLnBrk="1" hangingPunct="1"/>
              <a:endParaRPr lang="de-DE" sz="2000" b="1" dirty="0"/>
            </a:p>
            <a:p>
              <a:pPr eaLnBrk="1" hangingPunct="1"/>
              <a:endParaRPr lang="de-DE" sz="2000" b="1" dirty="0"/>
            </a:p>
            <a:p>
              <a:pPr eaLnBrk="1" hangingPunct="1"/>
              <a:r>
                <a:rPr lang="de-DE" sz="2000" b="1" dirty="0"/>
                <a:t>Projekte wie</a:t>
              </a:r>
            </a:p>
            <a:p>
              <a:pPr eaLnBrk="1" hangingPunct="1"/>
              <a:r>
                <a:rPr lang="de-DE" sz="2000" dirty="0"/>
                <a:t>Englisch unterrichten</a:t>
              </a:r>
            </a:p>
            <a:p>
              <a:pPr eaLnBrk="1" hangingPunct="1"/>
              <a:r>
                <a:rPr lang="de-DE" sz="2000" dirty="0"/>
                <a:t>HIV/AIDS Aufklärung</a:t>
              </a:r>
            </a:p>
            <a:p>
              <a:pPr eaLnBrk="1" hangingPunct="1"/>
              <a:r>
                <a:rPr lang="de-DE" sz="2000" dirty="0"/>
                <a:t>Kultureller Austausch</a:t>
              </a:r>
            </a:p>
            <a:p>
              <a:pPr eaLnBrk="1" hangingPunct="1"/>
              <a:endParaRPr lang="de-DE" sz="2000" dirty="0"/>
            </a:p>
            <a:p>
              <a:pPr eaLnBrk="1" hangingPunct="1"/>
              <a:endParaRPr lang="de-DE" sz="1800" b="1" dirty="0"/>
            </a:p>
            <a:p>
              <a:pPr eaLnBrk="1" hangingPunct="1"/>
              <a:endParaRPr lang="de-DE" sz="1800" b="1" dirty="0"/>
            </a:p>
            <a:p>
              <a:pPr eaLnBrk="1" hangingPunct="1"/>
              <a:endParaRPr lang="de-DE" sz="1800" b="1" dirty="0"/>
            </a:p>
            <a:p>
              <a:pPr eaLnBrk="1" hangingPunct="1"/>
              <a:endParaRPr lang="de-DE" sz="1800" b="1" dirty="0"/>
            </a:p>
            <a:p>
              <a:pPr eaLnBrk="1" hangingPunct="1"/>
              <a:endParaRPr lang="de-DE" sz="1800" b="1" dirty="0"/>
            </a:p>
            <a:p>
              <a:pPr eaLnBrk="1" hangingPunct="1"/>
              <a:endParaRPr lang="de-DE" sz="1800" b="1" dirty="0"/>
            </a:p>
            <a:p>
              <a:pPr eaLnBrk="1" hangingPunct="1">
                <a:buFontTx/>
                <a:buChar char="•"/>
              </a:pPr>
              <a:endParaRPr lang="de-DE" sz="1800" dirty="0"/>
            </a:p>
          </p:txBody>
        </p:sp>
        <p:pic>
          <p:nvPicPr>
            <p:cNvPr id="77851" name="Picture 2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344"/>
              <a:ext cx="738" cy="1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7852" name="Picture 2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210"/>
            <a:stretch>
              <a:fillRect/>
            </a:stretch>
          </p:blipFill>
          <p:spPr bwMode="auto">
            <a:xfrm>
              <a:off x="4176" y="1536"/>
              <a:ext cx="1344" cy="1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7853" name="Picture 2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728"/>
              <a:ext cx="1049" cy="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77857" name="Text Box 33"/>
          <p:cNvSpPr txBox="1">
            <a:spLocks noChangeArrowheads="1"/>
          </p:cNvSpPr>
          <p:nvPr/>
        </p:nvSpPr>
        <p:spPr bwMode="auto">
          <a:xfrm>
            <a:off x="381000" y="3962400"/>
            <a:ext cx="81534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sz="2000" b="1"/>
          </a:p>
          <a:p>
            <a:r>
              <a:rPr lang="de-DE" sz="2000" b="1"/>
              <a:t>Warum</a:t>
            </a:r>
          </a:p>
          <a:p>
            <a:r>
              <a:rPr lang="de-DE" sz="2000"/>
              <a:t>Erlebe eine andersartige Kultur hautnah</a:t>
            </a:r>
          </a:p>
          <a:p>
            <a:r>
              <a:rPr lang="de-DE" sz="2000"/>
              <a:t>                                             Engagier dich im sozialen Bereich</a:t>
            </a:r>
          </a:p>
          <a:p>
            <a:r>
              <a:rPr lang="de-DE" sz="2000"/>
              <a:t>                                                                        Genieße die einzigartige Erfahrung</a:t>
            </a:r>
          </a:p>
          <a:p>
            <a:pPr>
              <a:spcBef>
                <a:spcPct val="50000"/>
              </a:spcBef>
            </a:pPr>
            <a:endParaRPr lang="de-DE"/>
          </a:p>
        </p:txBody>
      </p:sp>
      <p:grpSp>
        <p:nvGrpSpPr>
          <p:cNvPr id="77860" name="Group 36"/>
          <p:cNvGrpSpPr>
            <a:grpSpLocks/>
          </p:cNvGrpSpPr>
          <p:nvPr/>
        </p:nvGrpSpPr>
        <p:grpSpPr bwMode="auto">
          <a:xfrm>
            <a:off x="0" y="1428736"/>
            <a:ext cx="9144000" cy="2895600"/>
            <a:chOff x="0" y="912"/>
            <a:chExt cx="5760" cy="1824"/>
          </a:xfrm>
        </p:grpSpPr>
        <p:sp>
          <p:nvSpPr>
            <p:cNvPr id="77859" name="Rectangle 35"/>
            <p:cNvSpPr>
              <a:spLocks noChangeArrowheads="1"/>
            </p:cNvSpPr>
            <p:nvPr/>
          </p:nvSpPr>
          <p:spPr bwMode="auto">
            <a:xfrm>
              <a:off x="0" y="912"/>
              <a:ext cx="5760" cy="18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7856" name="Picture 3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335" r="10654"/>
            <a:stretch>
              <a:fillRect/>
            </a:stretch>
          </p:blipFill>
          <p:spPr bwMode="auto">
            <a:xfrm>
              <a:off x="0" y="1200"/>
              <a:ext cx="5760" cy="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0501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61" grpId="0" autoUpdateAnimBg="0"/>
      <p:bldP spid="7785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071802" y="785794"/>
            <a:ext cx="2199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/>
              <a:t>Malaysia</a:t>
            </a:r>
            <a:endParaRPr lang="de-DE" sz="4400" dirty="0"/>
          </a:p>
        </p:txBody>
      </p:sp>
      <p:pic>
        <p:nvPicPr>
          <p:cNvPr id="4" name="Grafik 3" descr="200px-Flag_of_Malaysi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642918"/>
            <a:ext cx="2786082" cy="139304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85786" y="2000240"/>
            <a:ext cx="52778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de-DE" dirty="0" smtClean="0"/>
              <a:t> Hauptstadt: </a:t>
            </a:r>
            <a:r>
              <a:rPr lang="de-DE" dirty="0" err="1" smtClean="0"/>
              <a:t>Kualalumpur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konstitutionelle Monarchie</a:t>
            </a:r>
          </a:p>
          <a:p>
            <a:pPr>
              <a:buFontTx/>
              <a:buChar char="-"/>
            </a:pPr>
            <a:r>
              <a:rPr lang="de-DE" dirty="0" smtClean="0"/>
              <a:t> Sprachen: </a:t>
            </a:r>
            <a:r>
              <a:rPr lang="de-DE" dirty="0" err="1" smtClean="0"/>
              <a:t>Malai</a:t>
            </a:r>
            <a:r>
              <a:rPr lang="de-DE" dirty="0" smtClean="0"/>
              <a:t>, Englisch, Chinesisch, Indisch</a:t>
            </a:r>
          </a:p>
          <a:p>
            <a:pPr>
              <a:buFontTx/>
              <a:buChar char="-"/>
            </a:pPr>
            <a:r>
              <a:rPr lang="de-DE" dirty="0" smtClean="0"/>
              <a:t> Klima: durchschnittlich 27 °bei 80% Luftfeuchtigkeit</a:t>
            </a:r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500438"/>
            <a:ext cx="2595580" cy="194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71876"/>
            <a:ext cx="2810307" cy="187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643314"/>
            <a:ext cx="2693197" cy="17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00430" y="642918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Ghana</a:t>
            </a:r>
            <a:endParaRPr lang="de-DE" sz="4000" dirty="0"/>
          </a:p>
        </p:txBody>
      </p:sp>
      <p:pic>
        <p:nvPicPr>
          <p:cNvPr id="4" name="Grafik 3" descr="200px-Flag_of_Ghan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57166"/>
            <a:ext cx="1905000" cy="126682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00100" y="1785926"/>
            <a:ext cx="28865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Hauptstadt: Accra</a:t>
            </a:r>
          </a:p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dirty="0" err="1" smtClean="0"/>
              <a:t>Konstitutionale</a:t>
            </a:r>
            <a:r>
              <a:rPr lang="de-DE" dirty="0" smtClean="0"/>
              <a:t> Demokratie</a:t>
            </a:r>
          </a:p>
          <a:p>
            <a:pPr>
              <a:buFontTx/>
              <a:buChar char="-"/>
            </a:pPr>
            <a:r>
              <a:rPr lang="de-DE" dirty="0" smtClean="0"/>
              <a:t> Sprache: Englisch</a:t>
            </a:r>
          </a:p>
          <a:p>
            <a:pPr>
              <a:buFontTx/>
              <a:buChar char="-"/>
            </a:pPr>
            <a:r>
              <a:rPr lang="de-DE" dirty="0" smtClean="0"/>
              <a:t> Klima: 	Norden: 38°</a:t>
            </a:r>
          </a:p>
          <a:p>
            <a:pPr lvl="2"/>
            <a:r>
              <a:rPr lang="de-DE" dirty="0" smtClean="0"/>
              <a:t>Süden: 21-31°</a:t>
            </a:r>
          </a:p>
          <a:p>
            <a:pPr lvl="2"/>
            <a:endParaRPr lang="de-DE" dirty="0" smtClean="0"/>
          </a:p>
        </p:txBody>
      </p:sp>
      <p:pic>
        <p:nvPicPr>
          <p:cNvPr id="6" name="Grafik 5" descr="CIMG04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714488"/>
            <a:ext cx="2428860" cy="1821645"/>
          </a:xfrm>
          <a:prstGeom prst="rect">
            <a:avLst/>
          </a:prstGeom>
        </p:spPr>
      </p:pic>
      <p:pic>
        <p:nvPicPr>
          <p:cNvPr id="7" name="Grafik 6" descr="CIMG04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3571876"/>
            <a:ext cx="3571900" cy="2101094"/>
          </a:xfrm>
          <a:prstGeom prst="rect">
            <a:avLst/>
          </a:prstGeom>
        </p:spPr>
      </p:pic>
      <p:pic>
        <p:nvPicPr>
          <p:cNvPr id="8" name="Grafik 7" descr="CIMG04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571876"/>
            <a:ext cx="3333773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14678" y="642918"/>
            <a:ext cx="2419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Kolumbien</a:t>
            </a:r>
          </a:p>
        </p:txBody>
      </p:sp>
      <p:pic>
        <p:nvPicPr>
          <p:cNvPr id="3" name="Grafik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571480"/>
            <a:ext cx="2190747" cy="145784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71538" y="1714488"/>
            <a:ext cx="45484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Hauptstadt: Bogotá</a:t>
            </a:r>
          </a:p>
          <a:p>
            <a:r>
              <a:rPr lang="de-DE" dirty="0" smtClean="0"/>
              <a:t>- Sprache: Spanisch, (Englisch)</a:t>
            </a:r>
          </a:p>
          <a:p>
            <a:pPr>
              <a:buFontTx/>
              <a:buChar char="-"/>
            </a:pPr>
            <a:r>
              <a:rPr lang="de-DE" dirty="0" smtClean="0"/>
              <a:t> berühmt für seinen Kaffe und den Amazonas </a:t>
            </a:r>
          </a:p>
          <a:p>
            <a:pPr>
              <a:buFontTx/>
              <a:buChar char="-"/>
            </a:pPr>
            <a:r>
              <a:rPr lang="de-DE" dirty="0" smtClean="0"/>
              <a:t> Klima: 24-38° </a:t>
            </a:r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786058"/>
            <a:ext cx="26670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357562"/>
            <a:ext cx="4876043" cy="165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00298" y="1428736"/>
            <a:ext cx="42869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/>
              <a:t>Beispiel einer </a:t>
            </a:r>
          </a:p>
          <a:p>
            <a:pPr algn="ctr"/>
            <a:r>
              <a:rPr lang="de-DE" sz="3200" b="1" dirty="0" smtClean="0"/>
              <a:t>ausgeschriebenen Stelle</a:t>
            </a:r>
            <a:endParaRPr lang="de-DE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142844" y="357166"/>
          <a:ext cx="8858312" cy="5774977"/>
        </p:xfrm>
        <a:graphic>
          <a:graphicData uri="http://schemas.openxmlformats.org/drawingml/2006/table">
            <a:tbl>
              <a:tblPr/>
              <a:tblGrid>
                <a:gridCol w="3070883"/>
                <a:gridCol w="5787429"/>
              </a:tblGrid>
              <a:tr h="60226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Más</a:t>
                      </a:r>
                      <a:r>
                        <a:rPr lang="en-US" sz="1200" b="1" dirty="0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Impacto</a:t>
                      </a:r>
                      <a:r>
                        <a:rPr lang="en-US" sz="1200" b="1" dirty="0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EAN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b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b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AIESEC EAN, COLOMBIA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68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Earliest Start Date 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01.12.2011 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 Latest End Date 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31.01.2012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68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4728" marB="4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152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 err="1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About</a:t>
                      </a:r>
                      <a:r>
                        <a:rPr lang="de-DE" sz="1200" b="1" dirty="0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200" b="1" dirty="0" err="1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Más</a:t>
                      </a:r>
                      <a:r>
                        <a:rPr lang="de-DE" sz="1200" b="1" dirty="0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200" b="1" dirty="0" err="1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Impacto</a:t>
                      </a:r>
                      <a:r>
                        <a:rPr lang="de-DE" sz="1200" b="1" dirty="0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EAN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8857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Mas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Impacto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(International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Cristhmas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) is a project working with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chlidren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NGOs with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Instituto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Colombiano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Bienestar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Familiar a National Organization in Colombia in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chage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of children protection in Colombia. This project its about give a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diferent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christmas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to these children based on leadership and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entreprenurial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activities which every participant has to join NGOs activities.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68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8" marR="4728" marT="4728" marB="4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152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Job Description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2248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Department the intern will be working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latin typeface="Times New Roman"/>
                          <a:ea typeface="Times New Roman"/>
                          <a:cs typeface="Times New Roman"/>
                        </a:rPr>
                        <a:t>Community Development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714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Job Description1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English trainning to NGOs Children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714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Job Description2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latin typeface="Times New Roman"/>
                          <a:ea typeface="Times New Roman"/>
                          <a:cs typeface="Times New Roman"/>
                        </a:rPr>
                        <a:t>Share it culture experience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714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Job Description3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To Develop leadership and entreprenurial activities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714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Job Description4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latin typeface="Times New Roman"/>
                          <a:ea typeface="Times New Roman"/>
                          <a:cs typeface="Times New Roman"/>
                        </a:rPr>
                        <a:t>Focus on Internacional vision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714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Job Description5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Involve in all NGOs activities support it in english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714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Job Description6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to involve in another institutional vision and project activities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25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Measurable results expected from the intern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80% of the children and teenagers open their global understanding and also related it with their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persolnal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carrear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plan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25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Preparation required from the intern before arrival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Understanding of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coextistence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manual NGOS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inducction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( virtual and present)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48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25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8" marR="4728" marT="4728" marB="47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0" y="357165"/>
          <a:ext cx="9001156" cy="5357850"/>
        </p:xfrm>
        <a:graphic>
          <a:graphicData uri="http://schemas.openxmlformats.org/drawingml/2006/table">
            <a:tbl>
              <a:tblPr/>
              <a:tblGrid>
                <a:gridCol w="4500578"/>
                <a:gridCol w="4500578"/>
              </a:tblGrid>
              <a:tr h="51317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 dirty="0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Organisational </a:t>
                      </a:r>
                      <a:r>
                        <a:rPr lang="de-DE" sz="1500" b="1" dirty="0" err="1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Preferences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4937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Internship Earliest Start Date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Times New Roman"/>
                          <a:cs typeface="Times New Roman"/>
                        </a:rPr>
                        <a:t>01.12.2011 (Required)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37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Internship Latest Date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Times New Roman"/>
                          <a:cs typeface="Times New Roman"/>
                        </a:rPr>
                        <a:t>31.01.2012 (Required)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37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Minimum Duration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Times New Roman"/>
                          <a:cs typeface="Times New Roman"/>
                        </a:rPr>
                        <a:t>8 Weeks (Required)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37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Maximum Duration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Times New Roman"/>
                          <a:cs typeface="Times New Roman"/>
                        </a:rPr>
                        <a:t>8 Weeks (Required)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37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Degree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latin typeface="Times New Roman"/>
                          <a:ea typeface="Times New Roman"/>
                          <a:cs typeface="Times New Roman"/>
                        </a:rPr>
                        <a:t>Bachelor (</a:t>
                      </a:r>
                      <a:r>
                        <a:rPr lang="de-DE" sz="1200" dirty="0" err="1">
                          <a:latin typeface="Times New Roman"/>
                          <a:ea typeface="Times New Roman"/>
                          <a:cs typeface="Times New Roman"/>
                        </a:rPr>
                        <a:t>Preferred</a:t>
                      </a:r>
                      <a:r>
                        <a:rPr lang="de-DE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47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1317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1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Backgrounds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00280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Cultural Education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Bilingual and Cross Cultural Education(Required)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37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Teaching &amp; Language Education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latin typeface="Times New Roman"/>
                          <a:ea typeface="Times New Roman"/>
                          <a:cs typeface="Times New Roman"/>
                        </a:rPr>
                        <a:t>Child (Youth) Education(Preferred)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1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latin typeface="Times New Roman"/>
                          <a:ea typeface="Times New Roman"/>
                          <a:cs typeface="Times New Roman"/>
                        </a:rPr>
                        <a:t>Foreign</a:t>
                      </a:r>
                      <a:r>
                        <a:rPr lang="de-DE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200" dirty="0" err="1">
                          <a:latin typeface="Times New Roman"/>
                          <a:ea typeface="Times New Roman"/>
                          <a:cs typeface="Times New Roman"/>
                        </a:rPr>
                        <a:t>Languages</a:t>
                      </a:r>
                      <a:r>
                        <a:rPr lang="de-DE" sz="1200" dirty="0">
                          <a:latin typeface="Times New Roman"/>
                          <a:ea typeface="Times New Roman"/>
                          <a:cs typeface="Times New Roman"/>
                        </a:rPr>
                        <a:t> Education(</a:t>
                      </a:r>
                      <a:r>
                        <a:rPr lang="de-DE" sz="1200" dirty="0" err="1">
                          <a:latin typeface="Times New Roman"/>
                          <a:ea typeface="Times New Roman"/>
                          <a:cs typeface="Times New Roman"/>
                        </a:rPr>
                        <a:t>Preferred</a:t>
                      </a:r>
                      <a:r>
                        <a:rPr lang="de-DE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71406" y="357165"/>
          <a:ext cx="9072594" cy="5478978"/>
        </p:xfrm>
        <a:graphic>
          <a:graphicData uri="http://schemas.openxmlformats.org/drawingml/2006/table">
            <a:tbl>
              <a:tblPr/>
              <a:tblGrid>
                <a:gridCol w="2771785"/>
                <a:gridCol w="6300809"/>
              </a:tblGrid>
              <a:tr h="53540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Details on the Working Conditions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Personal Workspace</a:t>
                      </a:r>
                      <a:b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Internet Access</a:t>
                      </a:r>
                      <a:b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Any Other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512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Other Details of the Working Conditions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The exchange participants can cook if they want to, and also the NGO is going to give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housting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and food during 8 weeks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339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Learning points that the intern might obtain during the internship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Learn about our culture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thruogh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tipical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Colombian music and Customs; enjoy the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colombian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social context by developing activities with kids and teenagers, in order to get social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191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Additional information a potential candidate may require for the Internship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Catolic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Institution; kids from 2 years to 16 years, urbanity and coexistence. handicap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kidds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4" marR="5884" marT="5884" marB="5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740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Work Information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56512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Field </a:t>
                      </a:r>
                      <a:r>
                        <a:rPr lang="de-DE" sz="1200" dirty="0" err="1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de-DE" sz="1200" dirty="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Work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Teaching &amp; Language Education</a:t>
                      </a:r>
                      <a:b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Cultural Education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540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Working </a:t>
                      </a:r>
                      <a:r>
                        <a:rPr lang="de-DE" sz="1200" dirty="0" err="1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Hours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From 9:0 To 18:0 </a:t>
                      </a:r>
                      <a:b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With a total of 40 hours per week </a:t>
                      </a:r>
                      <a:b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Saturday work Sometimes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61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Payment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latin typeface="Times New Roman"/>
                          <a:ea typeface="Times New Roman"/>
                          <a:cs typeface="Times New Roman"/>
                        </a:rPr>
                        <a:t>Salary</a:t>
                      </a:r>
                      <a:r>
                        <a:rPr lang="de-DE" sz="1200" dirty="0">
                          <a:latin typeface="Times New Roman"/>
                          <a:ea typeface="Times New Roman"/>
                          <a:cs typeface="Times New Roman"/>
                        </a:rPr>
                        <a:t> in US $0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9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4" marR="5884" marT="5884" marB="5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740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Organisational </a:t>
                      </a:r>
                      <a:r>
                        <a:rPr lang="de-DE" sz="1200" b="1" dirty="0" err="1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Preferences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4970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Internship Earliest Start Date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61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Internship Latest Date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61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Minimum Duration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61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61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Degree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latin typeface="Times New Roman"/>
                          <a:ea typeface="Times New Roman"/>
                          <a:cs typeface="Times New Roman"/>
                        </a:rPr>
                        <a:t>Bachelor (</a:t>
                      </a:r>
                      <a:r>
                        <a:rPr lang="de-DE" sz="1200" dirty="0" err="1">
                          <a:latin typeface="Times New Roman"/>
                          <a:ea typeface="Times New Roman"/>
                          <a:cs typeface="Times New Roman"/>
                        </a:rPr>
                        <a:t>Preferred</a:t>
                      </a:r>
                      <a:r>
                        <a:rPr lang="de-DE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" marR="5884" marT="5884" marB="58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142844" y="285724"/>
          <a:ext cx="10144196" cy="5855404"/>
        </p:xfrm>
        <a:graphic>
          <a:graphicData uri="http://schemas.openxmlformats.org/drawingml/2006/table">
            <a:tbl>
              <a:tblPr/>
              <a:tblGrid>
                <a:gridCol w="1963543"/>
                <a:gridCol w="94851"/>
                <a:gridCol w="8085802"/>
              </a:tblGrid>
              <a:tr h="1961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Skills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83173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Personal </a:t>
                      </a:r>
                      <a:r>
                        <a:rPr lang="de-DE" sz="1200" dirty="0" err="1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skills</a:t>
                      </a:r>
                      <a:r>
                        <a:rPr lang="de-DE" sz="1200" dirty="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200" dirty="0" err="1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de-DE" sz="1200" dirty="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200" dirty="0" err="1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knowledge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Times New Roman"/>
                          <a:cs typeface="Times New Roman"/>
                        </a:rPr>
                        <a:t>Community Development(Required)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960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Professional Skills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Times New Roman"/>
                          <a:cs typeface="Times New Roman"/>
                        </a:rPr>
                        <a:t>Leadership skills(Required)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6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200">
                        <a:latin typeface="Calibri"/>
                        <a:ea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latin typeface="Times New Roman"/>
                          <a:ea typeface="Times New Roman"/>
                          <a:cs typeface="Times New Roman"/>
                        </a:rPr>
                        <a:t>Language Teaching(</a:t>
                      </a:r>
                      <a:r>
                        <a:rPr lang="de-DE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Required</a:t>
                      </a:r>
                      <a:r>
                        <a:rPr lang="de-DE" sz="12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6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200">
                        <a:latin typeface="Calibri"/>
                        <a:ea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latin typeface="Times New Roman"/>
                          <a:ea typeface="Times New Roman"/>
                          <a:cs typeface="Times New Roman"/>
                        </a:rPr>
                        <a:t>Training/ </a:t>
                      </a:r>
                      <a:r>
                        <a:rPr lang="de-DE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Facilitating</a:t>
                      </a:r>
                      <a:r>
                        <a:rPr lang="de-DE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skills</a:t>
                      </a:r>
                      <a:r>
                        <a:rPr lang="de-DE" sz="12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de-DE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Required</a:t>
                      </a:r>
                      <a:r>
                        <a:rPr lang="de-DE" sz="12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6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200">
                        <a:latin typeface="Calibri"/>
                        <a:ea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Presentation</a:t>
                      </a:r>
                      <a:r>
                        <a:rPr lang="de-DE" sz="12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skills</a:t>
                      </a:r>
                      <a:r>
                        <a:rPr lang="de-DE" sz="12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de-DE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Required</a:t>
                      </a:r>
                      <a:r>
                        <a:rPr lang="de-DE" sz="12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61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4" marR="5074" marT="5074" marB="5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61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 err="1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Languages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6100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latin typeface="Times New Roman"/>
                          <a:ea typeface="Times New Roman"/>
                          <a:cs typeface="Times New Roman"/>
                        </a:rPr>
                        <a:t>English(</a:t>
                      </a:r>
                      <a:r>
                        <a:rPr lang="de-DE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Required</a:t>
                      </a:r>
                      <a:r>
                        <a:rPr lang="de-DE" sz="12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6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200">
                        <a:latin typeface="Calibri"/>
                        <a:ea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Spanish</a:t>
                      </a:r>
                      <a:r>
                        <a:rPr lang="de-DE" sz="12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de-DE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Required</a:t>
                      </a:r>
                      <a:r>
                        <a:rPr lang="de-DE" sz="12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61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4" marR="5074" marT="5074" marB="5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61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 err="1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Regions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960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Required/Preferred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latin typeface="Times New Roman"/>
                          <a:ea typeface="Times New Roman"/>
                          <a:cs typeface="Times New Roman"/>
                        </a:rPr>
                        <a:t>Preferred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960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Geographical Regions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latin typeface="Times New Roman"/>
                          <a:ea typeface="Times New Roman"/>
                          <a:cs typeface="Times New Roman"/>
                        </a:rPr>
                        <a:t>Iberoamerica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960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Sub Regions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latin typeface="Times New Roman"/>
                          <a:ea typeface="Times New Roman"/>
                          <a:cs typeface="Times New Roman"/>
                        </a:rPr>
                        <a:t>Latin</a:t>
                      </a:r>
                      <a:r>
                        <a:rPr lang="de-DE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200" dirty="0" err="1">
                          <a:latin typeface="Times New Roman"/>
                          <a:ea typeface="Times New Roman"/>
                          <a:cs typeface="Times New Roman"/>
                        </a:rPr>
                        <a:t>America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9607">
                <a:tc>
                  <a:txBody>
                    <a:bodyPr/>
                    <a:lstStyle/>
                    <a:p>
                      <a:pPr marR="1365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9999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Language Zones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61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4" marR="5074" marT="5074" marB="5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367"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579BD7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TN-In-CO-EN-2011-1105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61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Times New Roman"/>
                          <a:cs typeface="Times New Roman"/>
                        </a:rPr>
                        <a:t>Status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 err="1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Available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1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4" marR="5074" marT="5074" marB="5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61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latin typeface="Times New Roman"/>
                          <a:ea typeface="Times New Roman"/>
                          <a:cs typeface="Times New Roman"/>
                        </a:rPr>
                        <a:t>Exchange Type</a:t>
                      </a:r>
                      <a:endParaRPr lang="de-DE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Global Community Development</a:t>
                      </a: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1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74" marR="5074" marT="5074" marB="5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514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61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61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025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dirty="0">
                          <a:latin typeface="Times New Roman"/>
                          <a:ea typeface="Times New Roman"/>
                          <a:cs typeface="Times New Roman"/>
                        </a:rPr>
                        <a:t>24.11.2011</a:t>
                      </a:r>
                      <a:endParaRPr lang="de-DE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4" marR="5074" marT="5074" marB="50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8849" name="AutoShape 1"/>
          <p:cNvSpPr>
            <a:spLocks noChangeAspect="1" noChangeArrowheads="1"/>
          </p:cNvSpPr>
          <p:nvPr/>
        </p:nvSpPr>
        <p:spPr bwMode="auto">
          <a:xfrm>
            <a:off x="0" y="0"/>
            <a:ext cx="1666875" cy="666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>
                <a:latin typeface="Verdana" charset="0"/>
              </a:rPr>
              <a:t>Agenda</a:t>
            </a:r>
          </a:p>
        </p:txBody>
      </p:sp>
      <p:sp>
        <p:nvSpPr>
          <p:cNvPr id="18434" name="Textfeld 2"/>
          <p:cNvSpPr txBox="1">
            <a:spLocks noChangeArrowheads="1"/>
          </p:cNvSpPr>
          <p:nvPr/>
        </p:nvSpPr>
        <p:spPr bwMode="auto">
          <a:xfrm>
            <a:off x="2195513" y="1989138"/>
            <a:ext cx="475297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3200" dirty="0" smtClean="0"/>
              <a:t>AIESEC</a:t>
            </a:r>
          </a:p>
          <a:p>
            <a:pPr algn="ctr" eaLnBrk="1" hangingPunct="1"/>
            <a:r>
              <a:rPr lang="de-DE" sz="3200" dirty="0" smtClean="0"/>
              <a:t>Praktikum mit AIESEC</a:t>
            </a:r>
          </a:p>
          <a:p>
            <a:pPr algn="ctr" eaLnBrk="1" hangingPunct="1"/>
            <a:r>
              <a:rPr lang="de-DE" sz="3200" dirty="0" smtClean="0"/>
              <a:t>Kristof in Tübingen</a:t>
            </a:r>
          </a:p>
          <a:p>
            <a:pPr algn="ctr" eaLnBrk="1" hangingPunct="1"/>
            <a:r>
              <a:rPr lang="de-DE" sz="3200" dirty="0" smtClean="0"/>
              <a:t>nächste Schritte</a:t>
            </a:r>
          </a:p>
          <a:p>
            <a:pPr algn="ctr" eaLnBrk="1" hangingPunct="1"/>
            <a:r>
              <a:rPr lang="de-DE" sz="3200" dirty="0" smtClean="0"/>
              <a:t>Fragen</a:t>
            </a:r>
          </a:p>
          <a:p>
            <a:pPr algn="ctr" eaLnBrk="1" hangingPunct="1"/>
            <a:endParaRPr lang="de-DE" sz="3200" dirty="0" smtClean="0"/>
          </a:p>
          <a:p>
            <a:pPr algn="ctr" eaLnBrk="1" hangingPunct="1"/>
            <a:endParaRPr lang="de-DE" sz="3200" dirty="0"/>
          </a:p>
          <a:p>
            <a:pPr algn="ctr" eaLnBrk="1" hangingPunct="1"/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857620" y="2285992"/>
            <a:ext cx="192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Kristof in Tübingen</a:t>
            </a:r>
            <a:endParaRPr lang="de-D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786050" y="357166"/>
            <a:ext cx="3770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/>
              <a:t>Kristof in Tübingen</a:t>
            </a:r>
          </a:p>
        </p:txBody>
      </p:sp>
      <p:pic>
        <p:nvPicPr>
          <p:cNvPr id="4" name="Grafik 3" descr="Budapest_Famil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4159251" cy="3119438"/>
          </a:xfrm>
          <a:prstGeom prst="rect">
            <a:avLst/>
          </a:prstGeom>
        </p:spPr>
      </p:pic>
      <p:pic>
        <p:nvPicPr>
          <p:cNvPr id="5" name="Grafik 4" descr="Budapest_AIESEC_BME_img_25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28736"/>
            <a:ext cx="4251673" cy="307183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28926" y="4857760"/>
            <a:ext cx="334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pc="300" dirty="0" smtClean="0"/>
              <a:t>back </a:t>
            </a:r>
            <a:r>
              <a:rPr lang="de-DE" spc="300" dirty="0" err="1" smtClean="0"/>
              <a:t>home</a:t>
            </a:r>
            <a:r>
              <a:rPr lang="de-DE" spc="300" dirty="0" smtClean="0"/>
              <a:t> in </a:t>
            </a:r>
            <a:r>
              <a:rPr lang="de-DE" spc="300" dirty="0" err="1" smtClean="0"/>
              <a:t>Hungary</a:t>
            </a:r>
            <a:r>
              <a:rPr lang="de-DE" spc="300" dirty="0" smtClean="0"/>
              <a:t>… </a:t>
            </a:r>
            <a:endParaRPr lang="de-DE" spc="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3428992" y="2428868"/>
            <a:ext cx="250033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Tübingen</a:t>
            </a:r>
            <a:endParaRPr lang="de-DE" dirty="0"/>
          </a:p>
        </p:txBody>
      </p:sp>
      <p:pic>
        <p:nvPicPr>
          <p:cNvPr id="4" name="Grafik 3" descr="Tuebingen_Botanischer_IMG_0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928670"/>
            <a:ext cx="2786049" cy="2089537"/>
          </a:xfrm>
          <a:prstGeom prst="rect">
            <a:avLst/>
          </a:prstGeom>
        </p:spPr>
      </p:pic>
      <p:pic>
        <p:nvPicPr>
          <p:cNvPr id="5" name="Grafik 4" descr="Tuebingen_IMG_0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571480"/>
            <a:ext cx="2714612" cy="1526969"/>
          </a:xfrm>
          <a:prstGeom prst="rect">
            <a:avLst/>
          </a:prstGeom>
        </p:spPr>
      </p:pic>
      <p:pic>
        <p:nvPicPr>
          <p:cNvPr id="6" name="Grafik 5" descr="Stuttgart_Spielemesse_bild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785794"/>
            <a:ext cx="2165034" cy="2886712"/>
          </a:xfrm>
          <a:prstGeom prst="rect">
            <a:avLst/>
          </a:prstGeom>
        </p:spPr>
      </p:pic>
      <p:pic>
        <p:nvPicPr>
          <p:cNvPr id="7" name="Grafik 6" descr="Tuebingen_Waiting_Sean_0508201134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3214686"/>
            <a:ext cx="2906838" cy="2180129"/>
          </a:xfrm>
          <a:prstGeom prst="rect">
            <a:avLst/>
          </a:prstGeom>
        </p:spPr>
      </p:pic>
      <p:pic>
        <p:nvPicPr>
          <p:cNvPr id="8" name="Grafik 7" descr="Tuebingen_Stocherkahn_IMG_02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496" y="3571876"/>
            <a:ext cx="1467716" cy="2071678"/>
          </a:xfrm>
          <a:prstGeom prst="rect">
            <a:avLst/>
          </a:prstGeom>
        </p:spPr>
      </p:pic>
      <p:pic>
        <p:nvPicPr>
          <p:cNvPr id="9" name="Grafik 8" descr="Wurmlinger_Kapelle_IMG_116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8" y="3786190"/>
            <a:ext cx="3046418" cy="17118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el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de-DE">
                <a:latin typeface="Verdana" charset="0"/>
              </a:rPr>
              <a:t>Was dir AIESEC bietet</a:t>
            </a:r>
          </a:p>
        </p:txBody>
      </p:sp>
      <p:grpSp>
        <p:nvGrpSpPr>
          <p:cNvPr id="78873" name="Group 25"/>
          <p:cNvGrpSpPr>
            <a:grpSpLocks/>
          </p:cNvGrpSpPr>
          <p:nvPr/>
        </p:nvGrpSpPr>
        <p:grpSpPr bwMode="auto">
          <a:xfrm>
            <a:off x="304800" y="1752600"/>
            <a:ext cx="4572000" cy="3611563"/>
            <a:chOff x="192" y="1104"/>
            <a:chExt cx="2880" cy="2275"/>
          </a:xfrm>
        </p:grpSpPr>
        <p:sp>
          <p:nvSpPr>
            <p:cNvPr id="2" name="Rectangle 13"/>
            <p:cNvSpPr>
              <a:spLocks noChangeArrowheads="1"/>
            </p:cNvSpPr>
            <p:nvPr/>
          </p:nvSpPr>
          <p:spPr bwMode="auto">
            <a:xfrm>
              <a:off x="336" y="1104"/>
              <a:ext cx="2736" cy="2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de-DE" sz="2400" u="sng">
                  <a:cs typeface="Verdana" charset="0"/>
                </a:rPr>
                <a:t>Betreuung in Tübingen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endParaRPr lang="de-DE" sz="2400" u="sng">
                <a:cs typeface="Verdana" charset="0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de-DE" sz="2400">
                  <a:cs typeface="Verdana" charset="0"/>
                </a:rPr>
                <a:t>	</a:t>
              </a:r>
              <a:r>
                <a:rPr lang="de-DE" sz="2000">
                  <a:cs typeface="Verdana" charset="0"/>
                </a:rPr>
                <a:t>individuelle Ansprechpartner für Probleme und Fragen 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endParaRPr lang="de-DE" sz="2000">
                <a:cs typeface="Verdana" charset="0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de-DE" sz="2000">
                  <a:cs typeface="Verdana" charset="0"/>
                </a:rPr>
                <a:t>  	Unterstützung bei Bewerbung und Organisation der Formalitäten (Visum, Versicherung etc.)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endParaRPr lang="de-DE" sz="2000">
                <a:cs typeface="Verdana" charset="0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de-DE" sz="2000">
                  <a:cs typeface="Verdana" charset="0"/>
                </a:rPr>
                <a:t>	interkulturelle Vorbereitungs- und Nachbereitungsseminare</a:t>
              </a:r>
            </a:p>
          </p:txBody>
        </p:sp>
        <p:grpSp>
          <p:nvGrpSpPr>
            <p:cNvPr id="78854" name="Group 6"/>
            <p:cNvGrpSpPr>
              <a:grpSpLocks/>
            </p:cNvGrpSpPr>
            <p:nvPr/>
          </p:nvGrpSpPr>
          <p:grpSpPr bwMode="auto">
            <a:xfrm>
              <a:off x="192" y="1632"/>
              <a:ext cx="432" cy="1747"/>
              <a:chOff x="432" y="1200"/>
              <a:chExt cx="432" cy="1747"/>
            </a:xfrm>
          </p:grpSpPr>
          <p:pic>
            <p:nvPicPr>
              <p:cNvPr id="78855" name="Picture 14" descr="http://www.debeka.de/produkte/versichern/haftpflichtversicher/berufshaftpflichtver/haken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200"/>
                <a:ext cx="432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8856" name="Group 17"/>
              <p:cNvGrpSpPr>
                <a:grpSpLocks/>
              </p:cNvGrpSpPr>
              <p:nvPr/>
            </p:nvGrpSpPr>
            <p:grpSpPr bwMode="auto">
              <a:xfrm>
                <a:off x="432" y="1872"/>
                <a:ext cx="432" cy="1075"/>
                <a:chOff x="432" y="1824"/>
                <a:chExt cx="432" cy="1075"/>
              </a:xfrm>
            </p:grpSpPr>
            <p:pic>
              <p:nvPicPr>
                <p:cNvPr id="78857" name="Picture 15" descr="http://www.debeka.de/produkte/versichern/haftpflichtversicher/berufshaftpflichtver/haken.gi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" y="1824"/>
                  <a:ext cx="43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858" name="Picture 16" descr="http://www.debeka.de/produkte/versichern/haftpflichtversicher/berufshaftpflichtver/haken.gi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" y="2496"/>
                  <a:ext cx="43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78875" name="Group 27"/>
          <p:cNvGrpSpPr>
            <a:grpSpLocks/>
          </p:cNvGrpSpPr>
          <p:nvPr/>
        </p:nvGrpSpPr>
        <p:grpSpPr bwMode="auto">
          <a:xfrm>
            <a:off x="4953000" y="1752600"/>
            <a:ext cx="4191000" cy="3611563"/>
            <a:chOff x="2880" y="1104"/>
            <a:chExt cx="2640" cy="2275"/>
          </a:xfrm>
        </p:grpSpPr>
        <p:grpSp>
          <p:nvGrpSpPr>
            <p:cNvPr id="78867" name="Group 19"/>
            <p:cNvGrpSpPr>
              <a:grpSpLocks/>
            </p:cNvGrpSpPr>
            <p:nvPr/>
          </p:nvGrpSpPr>
          <p:grpSpPr bwMode="auto">
            <a:xfrm>
              <a:off x="2880" y="1632"/>
              <a:ext cx="432" cy="1747"/>
              <a:chOff x="432" y="1200"/>
              <a:chExt cx="432" cy="1747"/>
            </a:xfrm>
          </p:grpSpPr>
          <p:pic>
            <p:nvPicPr>
              <p:cNvPr id="78868" name="Picture 14" descr="http://www.debeka.de/produkte/versichern/haftpflichtversicher/berufshaftpflichtver/haken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200"/>
                <a:ext cx="432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8869" name="Group 17"/>
              <p:cNvGrpSpPr>
                <a:grpSpLocks/>
              </p:cNvGrpSpPr>
              <p:nvPr/>
            </p:nvGrpSpPr>
            <p:grpSpPr bwMode="auto">
              <a:xfrm>
                <a:off x="432" y="1872"/>
                <a:ext cx="432" cy="1075"/>
                <a:chOff x="432" y="1824"/>
                <a:chExt cx="432" cy="1075"/>
              </a:xfrm>
            </p:grpSpPr>
            <p:pic>
              <p:nvPicPr>
                <p:cNvPr id="78870" name="Picture 15" descr="http://www.debeka.de/produkte/versichern/haftpflichtversicher/berufshaftpflichtver/haken.gi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" y="1824"/>
                  <a:ext cx="43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871" name="Picture 16" descr="http://www.debeka.de/produkte/versichern/haftpflichtversicher/berufshaftpflichtver/haken.gi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" y="2496"/>
                  <a:ext cx="43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3024" y="1104"/>
              <a:ext cx="2496" cy="2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de-DE" sz="2400" u="sng">
                  <a:cs typeface="Verdana" charset="0"/>
                </a:rPr>
                <a:t>Betreuung im Ausland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endParaRPr lang="de-DE" sz="2400" u="sng">
                <a:cs typeface="Verdana" charset="0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de-DE" sz="2000">
                  <a:cs typeface="Verdana" charset="0"/>
                </a:rPr>
                <a:t>      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de-DE" sz="2000">
                  <a:cs typeface="Verdana" charset="0"/>
                </a:rPr>
                <a:t>	Abholen vom Flughafen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endParaRPr lang="de-DE" sz="2000">
                <a:cs typeface="Verdana" charset="0"/>
              </a:endParaRPr>
            </a:p>
            <a:p>
              <a:pPr marL="342900" indent="-342900">
                <a:spcBef>
                  <a:spcPct val="50000"/>
                </a:spcBef>
              </a:pPr>
              <a:r>
                <a:rPr lang="de-DE" sz="2000">
                  <a:cs typeface="Verdana" charset="0"/>
                </a:rPr>
                <a:t>	Unterkunft wird gestellt</a:t>
              </a:r>
            </a:p>
            <a:p>
              <a:pPr marL="342900" indent="-342900">
                <a:spcBef>
                  <a:spcPct val="50000"/>
                </a:spcBef>
              </a:pPr>
              <a:endParaRPr lang="de-DE" sz="2000">
                <a:cs typeface="Verdana" charset="0"/>
              </a:endParaRPr>
            </a:p>
            <a:p>
              <a:pPr marL="342900" indent="-342900">
                <a:spcBef>
                  <a:spcPct val="50000"/>
                </a:spcBef>
              </a:pPr>
              <a:r>
                <a:rPr lang="de-DE" sz="2000">
                  <a:cs typeface="Verdana" charset="0"/>
                </a:rPr>
                <a:t>      persönliche Ansprechpartner    im Ausland und in Tübingen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685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99" name="Picture 27" descr="http://www.tao-arts.de/wp/wp/wp-content/uploads/2009/07/taoistische-meditation1.jpg"/>
          <p:cNvPicPr>
            <a:picLocks noChangeAspect="1" noChangeArrowheads="1"/>
          </p:cNvPicPr>
          <p:nvPr/>
        </p:nvPicPr>
        <p:blipFill>
          <a:blip r:embed="rId3" cstate="print">
            <a:alphaModFix amt="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88"/>
          <a:stretch>
            <a:fillRect/>
          </a:stretch>
        </p:blipFill>
        <p:spPr bwMode="auto">
          <a:xfrm>
            <a:off x="1676400" y="457200"/>
            <a:ext cx="5867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874" name="Titel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de-DE">
                <a:latin typeface="Verdana" charset="0"/>
              </a:rPr>
              <a:t>Dein Beitrag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990600" y="1905000"/>
            <a:ext cx="33528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2400" u="sng">
                <a:cs typeface="Verdana" charset="0"/>
              </a:rPr>
              <a:t>Einstellung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de-DE" sz="2400" u="sng">
              <a:cs typeface="Verdana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2000">
                <a:cs typeface="Verdana" charset="0"/>
              </a:rPr>
              <a:t>Offenheit gegenüber Neuem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de-DE" sz="2000">
              <a:cs typeface="Verdana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2000">
                <a:cs typeface="Verdana" charset="0"/>
              </a:rPr>
              <a:t>Eigener Einsatz für dein Praktikum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de-DE" sz="2000">
              <a:cs typeface="Verdana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de-DE" sz="2000">
                <a:cs typeface="Verdana" charset="0"/>
              </a:rPr>
              <a:t>Flexibilität bezüglich des Landes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de-DE" sz="2000">
              <a:cs typeface="Verdana" charset="0"/>
            </a:endParaRPr>
          </a:p>
          <a:p>
            <a:pPr>
              <a:spcBef>
                <a:spcPct val="50000"/>
              </a:spcBef>
            </a:pPr>
            <a:endParaRPr lang="de-DE" sz="2000"/>
          </a:p>
        </p:txBody>
      </p:sp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5943600" y="1828800"/>
            <a:ext cx="3048000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u="sng"/>
              <a:t>Formalitäten</a:t>
            </a:r>
          </a:p>
          <a:p>
            <a:pPr>
              <a:spcBef>
                <a:spcPct val="50000"/>
              </a:spcBef>
            </a:pPr>
            <a:endParaRPr lang="de-DE" sz="900" u="sng"/>
          </a:p>
          <a:p>
            <a:pPr>
              <a:spcBef>
                <a:spcPct val="50000"/>
              </a:spcBef>
            </a:pPr>
            <a:r>
              <a:rPr lang="de-DE" sz="2000"/>
              <a:t>Teilnahme an einem kleinen Interview</a:t>
            </a:r>
          </a:p>
          <a:p>
            <a:pPr>
              <a:spcBef>
                <a:spcPct val="50000"/>
              </a:spcBef>
            </a:pPr>
            <a:r>
              <a:rPr lang="de-DE" sz="2000"/>
              <a:t>Lebenslauf in Englisch</a:t>
            </a:r>
          </a:p>
          <a:p>
            <a:pPr>
              <a:spcBef>
                <a:spcPct val="50000"/>
              </a:spcBef>
            </a:pPr>
            <a:r>
              <a:rPr lang="de-DE" sz="2000"/>
              <a:t>Sprachbescheinigung (Brechtbau)</a:t>
            </a:r>
          </a:p>
          <a:p>
            <a:pPr>
              <a:spcBef>
                <a:spcPct val="50000"/>
              </a:spcBef>
            </a:pPr>
            <a:r>
              <a:rPr lang="de-DE" sz="2000"/>
              <a:t>Praktikumsgebühr</a:t>
            </a:r>
          </a:p>
        </p:txBody>
      </p:sp>
    </p:spTree>
    <p:extLst>
      <p:ext uri="{BB962C8B-B14F-4D97-AF65-F5344CB8AC3E}">
        <p14:creationId xmlns:p14="http://schemas.microsoft.com/office/powerpoint/2010/main" xmlns="" val="29625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7" grpId="0" autoUpdateAnimBg="0"/>
      <p:bldP spid="7989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Verdana" charset="0"/>
              </a:rPr>
              <a:t>Praktika – Gebühren</a:t>
            </a:r>
          </a:p>
        </p:txBody>
      </p:sp>
      <p:grpSp>
        <p:nvGrpSpPr>
          <p:cNvPr id="80899" name="Group 7"/>
          <p:cNvGrpSpPr>
            <a:grpSpLocks/>
          </p:cNvGrpSpPr>
          <p:nvPr/>
        </p:nvGrpSpPr>
        <p:grpSpPr bwMode="auto">
          <a:xfrm>
            <a:off x="2286000" y="1600200"/>
            <a:ext cx="4498975" cy="4114800"/>
            <a:chOff x="1488" y="1008"/>
            <a:chExt cx="2978" cy="2551"/>
          </a:xfrm>
        </p:grpSpPr>
        <p:pic>
          <p:nvPicPr>
            <p:cNvPr id="80900" name="Picture 4" descr="C:\Users\Sarah\Documents\Sarah\Uni\AIESEC\OoCR\Hörsaalwerbungen\Preisvergleich_Exchangeanbiet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3810"/>
            <a:stretch>
              <a:fillRect/>
            </a:stretch>
          </p:blipFill>
          <p:spPr bwMode="auto">
            <a:xfrm>
              <a:off x="1488" y="1008"/>
              <a:ext cx="2978" cy="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1" name="Oval 9"/>
            <p:cNvSpPr>
              <a:spLocks noChangeArrowheads="1"/>
            </p:cNvSpPr>
            <p:nvPr/>
          </p:nvSpPr>
          <p:spPr bwMode="auto">
            <a:xfrm>
              <a:off x="2064" y="3072"/>
              <a:ext cx="528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sz="2400" b="1">
                <a:latin typeface="Malgun Gothic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159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>
                <a:latin typeface="Verdana" charset="0"/>
              </a:rPr>
              <a:t>Praktika - Gebühren</a:t>
            </a: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1295400" y="1676400"/>
            <a:ext cx="7237413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8000"/>
              </a:lnSpc>
            </a:pPr>
            <a:endParaRPr lang="en-GB" sz="2000" b="1"/>
          </a:p>
          <a:p>
            <a:pPr eaLnBrk="1" hangingPunct="1">
              <a:lnSpc>
                <a:spcPct val="78000"/>
              </a:lnSpc>
            </a:pPr>
            <a:r>
              <a:rPr lang="en-GB" sz="2200"/>
              <a:t>EUR 35,- </a:t>
            </a:r>
            <a:r>
              <a:rPr lang="en-GB" sz="2200" b="1"/>
              <a:t>	</a:t>
            </a:r>
            <a:r>
              <a:rPr lang="en-GB" sz="2200"/>
              <a:t>Eintrag in der Praktikumsdatenbank</a:t>
            </a:r>
          </a:p>
          <a:p>
            <a:pPr eaLnBrk="1" hangingPunct="1">
              <a:lnSpc>
                <a:spcPct val="78000"/>
              </a:lnSpc>
            </a:pPr>
            <a:endParaRPr lang="en-GB" sz="2200"/>
          </a:p>
          <a:p>
            <a:pPr eaLnBrk="1" hangingPunct="1">
              <a:lnSpc>
                <a:spcPct val="78000"/>
              </a:lnSpc>
            </a:pPr>
            <a:r>
              <a:rPr lang="en-GB" sz="2200"/>
              <a:t>EUR 60,- 	Vorbereitungsseminar (Unterbringung und Essen)</a:t>
            </a:r>
            <a:r>
              <a:rPr lang="en-US" sz="2200">
                <a:cs typeface="Arial" charset="0"/>
              </a:rPr>
              <a:t>‏</a:t>
            </a:r>
            <a:endParaRPr lang="en-GB" sz="2200"/>
          </a:p>
          <a:p>
            <a:pPr eaLnBrk="1" hangingPunct="1">
              <a:lnSpc>
                <a:spcPct val="78000"/>
              </a:lnSpc>
            </a:pPr>
            <a:endParaRPr lang="en-GB" sz="2200"/>
          </a:p>
          <a:p>
            <a:pPr eaLnBrk="1" hangingPunct="1">
              <a:lnSpc>
                <a:spcPct val="78000"/>
              </a:lnSpc>
            </a:pPr>
            <a:r>
              <a:rPr lang="en-GB" sz="2200"/>
              <a:t>EUR 60,- 	Nachbereitungsseminar </a:t>
            </a:r>
          </a:p>
          <a:p>
            <a:pPr eaLnBrk="1" hangingPunct="1">
              <a:lnSpc>
                <a:spcPct val="78000"/>
              </a:lnSpc>
            </a:pPr>
            <a:endParaRPr lang="en-GB" sz="2200"/>
          </a:p>
          <a:p>
            <a:pPr eaLnBrk="1" hangingPunct="1">
              <a:lnSpc>
                <a:spcPct val="78000"/>
              </a:lnSpc>
            </a:pPr>
            <a:r>
              <a:rPr lang="en-GB" sz="2200"/>
              <a:t>EUR 165,- 	Verwaltungskosten</a:t>
            </a:r>
          </a:p>
          <a:p>
            <a:pPr eaLnBrk="1" hangingPunct="1">
              <a:lnSpc>
                <a:spcPct val="78000"/>
              </a:lnSpc>
            </a:pPr>
            <a:endParaRPr lang="en-GB" sz="2200"/>
          </a:p>
          <a:p>
            <a:pPr eaLnBrk="1" hangingPunct="1">
              <a:lnSpc>
                <a:spcPct val="78000"/>
              </a:lnSpc>
            </a:pPr>
            <a:r>
              <a:rPr lang="en-GB" sz="2200"/>
              <a:t>EUR 30,- 	Kaution</a:t>
            </a:r>
          </a:p>
          <a:p>
            <a:pPr eaLnBrk="1" hangingPunct="1">
              <a:lnSpc>
                <a:spcPct val="78000"/>
              </a:lnSpc>
            </a:pPr>
            <a:endParaRPr lang="en-GB" sz="2000"/>
          </a:p>
          <a:p>
            <a:pPr eaLnBrk="1" hangingPunct="1">
              <a:lnSpc>
                <a:spcPct val="78000"/>
              </a:lnSpc>
            </a:pPr>
            <a:endParaRPr lang="en-GB" sz="2000"/>
          </a:p>
          <a:p>
            <a:pPr eaLnBrk="1" hangingPunct="1">
              <a:lnSpc>
                <a:spcPct val="78000"/>
              </a:lnSpc>
            </a:pPr>
            <a:r>
              <a:rPr lang="en-GB" sz="2200" b="1"/>
              <a:t>Gesamtbetrag: 	EUR 350,-</a:t>
            </a:r>
          </a:p>
          <a:p>
            <a:pPr eaLnBrk="1" hangingPunct="1">
              <a:lnSpc>
                <a:spcPct val="78000"/>
              </a:lnSpc>
            </a:pPr>
            <a:endParaRPr lang="en-GB" sz="2000"/>
          </a:p>
          <a:p>
            <a:pPr eaLnBrk="1" hangingPunct="1">
              <a:lnSpc>
                <a:spcPct val="78000"/>
              </a:lnSpc>
            </a:pPr>
            <a:endParaRPr lang="en-GB" sz="2000"/>
          </a:p>
          <a:p>
            <a:pPr eaLnBrk="1" hangingPunct="1">
              <a:lnSpc>
                <a:spcPct val="78000"/>
              </a:lnSpc>
            </a:pPr>
            <a:endParaRPr lang="en-GB" sz="2000"/>
          </a:p>
          <a:p>
            <a:pPr eaLnBrk="1" hangingPunct="1">
              <a:lnSpc>
                <a:spcPct val="78000"/>
              </a:lnSpc>
            </a:pPr>
            <a:endParaRPr lang="en-GB" sz="2000"/>
          </a:p>
          <a:p>
            <a:pPr eaLnBrk="1" hangingPunct="1">
              <a:lnSpc>
                <a:spcPct val="78000"/>
              </a:lnSpc>
            </a:pPr>
            <a:endParaRPr lang="en-GB" sz="1800">
              <a:solidFill>
                <a:srgbClr val="000000"/>
              </a:solidFill>
            </a:endParaRPr>
          </a:p>
          <a:p>
            <a:pPr eaLnBrk="1" hangingPunct="1">
              <a:lnSpc>
                <a:spcPct val="78000"/>
              </a:lnSpc>
            </a:pPr>
            <a:endParaRPr lang="en-GB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9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3" cstate="print">
            <a:alphaModFix amt="4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5495925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Verdana" charset="0"/>
              </a:rPr>
              <a:t>Ansprechpartner in Tübingen</a:t>
            </a:r>
            <a:endParaRPr lang="de-DE" dirty="0">
              <a:latin typeface="Verdana" charset="0"/>
            </a:endParaRPr>
          </a:p>
        </p:txBody>
      </p:sp>
      <p:sp>
        <p:nvSpPr>
          <p:cNvPr id="12" name="Abgerundetes Rechteck 4"/>
          <p:cNvSpPr/>
          <p:nvPr/>
        </p:nvSpPr>
        <p:spPr>
          <a:xfrm>
            <a:off x="179388" y="3141663"/>
            <a:ext cx="1944687" cy="50323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err="1">
                <a:solidFill>
                  <a:schemeClr val="tx1"/>
                </a:solidFill>
                <a:latin typeface="Verdana"/>
                <a:cs typeface="Verdana"/>
              </a:rPr>
              <a:t>Finance</a:t>
            </a:r>
            <a:endParaRPr lang="de-DE" sz="16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8" name="Abgerundetes Rechteck 4"/>
          <p:cNvSpPr/>
          <p:nvPr/>
        </p:nvSpPr>
        <p:spPr>
          <a:xfrm>
            <a:off x="1476375" y="4724400"/>
            <a:ext cx="1574800" cy="50482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Verdana"/>
                <a:cs typeface="Verdana"/>
              </a:rPr>
              <a:t>DIALOGA</a:t>
            </a:r>
          </a:p>
        </p:txBody>
      </p:sp>
      <p:sp>
        <p:nvSpPr>
          <p:cNvPr id="19" name="Abgerundetes Rechteck 4"/>
          <p:cNvSpPr/>
          <p:nvPr/>
        </p:nvSpPr>
        <p:spPr>
          <a:xfrm>
            <a:off x="179388" y="4292600"/>
            <a:ext cx="1944687" cy="50482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Verdana"/>
                <a:cs typeface="Verdana"/>
              </a:rPr>
              <a:t>Communications</a:t>
            </a:r>
          </a:p>
        </p:txBody>
      </p:sp>
      <p:sp>
        <p:nvSpPr>
          <p:cNvPr id="20" name="Abgerundetes Rechteck 4"/>
          <p:cNvSpPr/>
          <p:nvPr/>
        </p:nvSpPr>
        <p:spPr>
          <a:xfrm>
            <a:off x="179388" y="5157788"/>
            <a:ext cx="1944687" cy="50323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err="1">
                <a:solidFill>
                  <a:schemeClr val="tx1"/>
                </a:solidFill>
                <a:latin typeface="Verdana"/>
                <a:cs typeface="Verdana"/>
              </a:rPr>
              <a:t>External</a:t>
            </a:r>
            <a:r>
              <a:rPr lang="de-DE" sz="1600" dirty="0">
                <a:solidFill>
                  <a:schemeClr val="tx1"/>
                </a:solidFill>
                <a:latin typeface="Verdana"/>
                <a:cs typeface="Verdana"/>
              </a:rPr>
              <a:t> Relations</a:t>
            </a:r>
          </a:p>
        </p:txBody>
      </p:sp>
      <p:sp>
        <p:nvSpPr>
          <p:cNvPr id="21" name="Abgerundetes Rechteck 4"/>
          <p:cNvSpPr/>
          <p:nvPr/>
        </p:nvSpPr>
        <p:spPr>
          <a:xfrm>
            <a:off x="179388" y="1989138"/>
            <a:ext cx="1944687" cy="4953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err="1">
                <a:solidFill>
                  <a:schemeClr val="tx1"/>
                </a:solidFill>
                <a:latin typeface="Verdana"/>
                <a:cs typeface="Verdana"/>
              </a:rPr>
              <a:t>Incoming</a:t>
            </a:r>
            <a:r>
              <a:rPr lang="de-DE" sz="1600" dirty="0">
                <a:solidFill>
                  <a:schemeClr val="tx1"/>
                </a:solidFill>
                <a:latin typeface="Verdana"/>
                <a:cs typeface="Verdana"/>
              </a:rPr>
              <a:t> Exchange</a:t>
            </a:r>
          </a:p>
        </p:txBody>
      </p:sp>
      <p:sp>
        <p:nvSpPr>
          <p:cNvPr id="22" name="Abgerundetes Rechteck 4"/>
          <p:cNvSpPr/>
          <p:nvPr/>
        </p:nvSpPr>
        <p:spPr>
          <a:xfrm>
            <a:off x="179388" y="2565400"/>
            <a:ext cx="1944687" cy="503238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err="1">
                <a:solidFill>
                  <a:schemeClr val="tx1"/>
                </a:solidFill>
                <a:latin typeface="Verdana"/>
                <a:cs typeface="Verdana"/>
              </a:rPr>
              <a:t>Outgoing</a:t>
            </a:r>
            <a:r>
              <a:rPr lang="de-DE" sz="1600" dirty="0">
                <a:solidFill>
                  <a:schemeClr val="tx1"/>
                </a:solidFill>
                <a:latin typeface="Verdana"/>
                <a:cs typeface="Verdana"/>
              </a:rPr>
              <a:t> Exchange</a:t>
            </a:r>
          </a:p>
        </p:txBody>
      </p:sp>
      <p:sp>
        <p:nvSpPr>
          <p:cNvPr id="16" name="Abgerundetes Rechteck 8"/>
          <p:cNvSpPr/>
          <p:nvPr/>
        </p:nvSpPr>
        <p:spPr>
          <a:xfrm>
            <a:off x="179388" y="3716338"/>
            <a:ext cx="1944687" cy="50482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Verdana"/>
                <a:cs typeface="Verdana"/>
              </a:rPr>
              <a:t>Talent Management</a:t>
            </a:r>
          </a:p>
        </p:txBody>
      </p:sp>
      <p:cxnSp>
        <p:nvCxnSpPr>
          <p:cNvPr id="8" name="Elbow Connector 7"/>
          <p:cNvCxnSpPr>
            <a:stCxn id="22" idx="3"/>
            <a:endCxn id="26" idx="2"/>
          </p:cNvCxnSpPr>
          <p:nvPr/>
        </p:nvCxnSpPr>
        <p:spPr>
          <a:xfrm flipV="1">
            <a:off x="2124075" y="2636838"/>
            <a:ext cx="2663825" cy="17938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Action Button: Custom 25">
            <a:hlinkClick r:id="" action="ppaction://noaction" highlightClick="1"/>
          </p:cNvPr>
          <p:cNvSpPr/>
          <p:nvPr/>
        </p:nvSpPr>
        <p:spPr>
          <a:xfrm>
            <a:off x="4787900" y="1844675"/>
            <a:ext cx="3960813" cy="1584325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716463" y="1916113"/>
            <a:ext cx="410368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 smtClean="0">
                <a:latin typeface="Verdana"/>
                <a:ea typeface="+mn-ea"/>
                <a:cs typeface="Verdana"/>
                <a:sym typeface="Arial" charset="0"/>
              </a:rPr>
              <a:t>Hilft</a:t>
            </a:r>
            <a:r>
              <a:rPr lang="en-US" sz="1600" dirty="0" smtClean="0">
                <a:latin typeface="Verdana"/>
                <a:ea typeface="+mn-ea"/>
                <a:cs typeface="Verdana"/>
                <a:sym typeface="Arial" charset="0"/>
              </a:rPr>
              <a:t> </a:t>
            </a:r>
            <a:r>
              <a:rPr lang="en-US" sz="1600" dirty="0" err="1" smtClean="0">
                <a:latin typeface="Verdana"/>
                <a:ea typeface="+mn-ea"/>
                <a:cs typeface="Verdana"/>
                <a:sym typeface="Arial" charset="0"/>
              </a:rPr>
              <a:t>Studenten</a:t>
            </a:r>
            <a:r>
              <a:rPr lang="en-US" sz="1600" dirty="0" smtClean="0">
                <a:latin typeface="Verdana"/>
                <a:ea typeface="+mn-ea"/>
                <a:cs typeface="Verdana"/>
                <a:sym typeface="Arial" charset="0"/>
              </a:rPr>
              <a:t>, das </a:t>
            </a:r>
            <a:r>
              <a:rPr lang="en-US" sz="1600" dirty="0" err="1">
                <a:latin typeface="Verdana"/>
                <a:ea typeface="+mn-ea"/>
                <a:cs typeface="Verdana"/>
                <a:sym typeface="Arial" charset="0"/>
              </a:rPr>
              <a:t>r</a:t>
            </a:r>
            <a:r>
              <a:rPr lang="en-US" sz="1600" dirty="0" err="1" smtClean="0">
                <a:latin typeface="Verdana"/>
                <a:ea typeface="+mn-ea"/>
                <a:cs typeface="Verdana"/>
                <a:sym typeface="Arial" charset="0"/>
              </a:rPr>
              <a:t>ichtige</a:t>
            </a:r>
            <a:r>
              <a:rPr lang="en-US" sz="1600" dirty="0" smtClean="0">
                <a:latin typeface="Verdana"/>
                <a:ea typeface="+mn-ea"/>
                <a:cs typeface="Verdana"/>
                <a:sym typeface="Arial" charset="0"/>
              </a:rPr>
              <a:t> </a:t>
            </a:r>
            <a:r>
              <a:rPr lang="en-US" sz="1600" dirty="0" err="1" smtClean="0">
                <a:latin typeface="Verdana"/>
                <a:ea typeface="+mn-ea"/>
                <a:cs typeface="Verdana"/>
                <a:sym typeface="Arial" charset="0"/>
              </a:rPr>
              <a:t>Praktikum</a:t>
            </a:r>
            <a:r>
              <a:rPr lang="en-US" sz="1600" dirty="0" smtClean="0">
                <a:latin typeface="Verdana"/>
                <a:ea typeface="+mn-ea"/>
                <a:cs typeface="Verdana"/>
                <a:sym typeface="Arial" charset="0"/>
              </a:rPr>
              <a:t> </a:t>
            </a:r>
            <a:r>
              <a:rPr lang="en-US" sz="1600" dirty="0" err="1" smtClean="0">
                <a:latin typeface="Verdana"/>
                <a:ea typeface="+mn-ea"/>
                <a:cs typeface="Verdana"/>
                <a:sym typeface="Arial" charset="0"/>
              </a:rPr>
              <a:t>zu</a:t>
            </a:r>
            <a:r>
              <a:rPr lang="en-US" sz="1600" dirty="0" smtClean="0">
                <a:latin typeface="Verdana"/>
                <a:ea typeface="+mn-ea"/>
                <a:cs typeface="Verdana"/>
                <a:sym typeface="Arial" charset="0"/>
              </a:rPr>
              <a:t> </a:t>
            </a:r>
            <a:r>
              <a:rPr lang="en-US" sz="1600" dirty="0" err="1" smtClean="0">
                <a:latin typeface="Verdana"/>
                <a:ea typeface="+mn-ea"/>
                <a:cs typeface="Verdana"/>
                <a:sym typeface="Arial" charset="0"/>
              </a:rPr>
              <a:t>finden</a:t>
            </a:r>
            <a:endParaRPr lang="en-US" sz="1600" dirty="0">
              <a:latin typeface="Verdana"/>
              <a:ea typeface="+mn-ea"/>
              <a:cs typeface="Verdana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Verdana"/>
              <a:ea typeface="+mn-ea"/>
              <a:cs typeface="Verdana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 smtClean="0">
                <a:latin typeface="Verdana"/>
                <a:cs typeface="Verdana"/>
                <a:sym typeface="Arial" charset="0"/>
              </a:rPr>
              <a:t>Betreuung</a:t>
            </a:r>
            <a:r>
              <a:rPr lang="en-US" sz="1600" dirty="0" smtClean="0">
                <a:latin typeface="Verdana"/>
                <a:cs typeface="Verdana"/>
                <a:sym typeface="Arial" charset="0"/>
              </a:rPr>
              <a:t> in </a:t>
            </a:r>
            <a:r>
              <a:rPr lang="en-US" sz="1600" dirty="0" err="1" smtClean="0">
                <a:latin typeface="Verdana"/>
                <a:cs typeface="Verdana"/>
                <a:sym typeface="Arial" charset="0"/>
              </a:rPr>
              <a:t>Tübingen</a:t>
            </a:r>
            <a:r>
              <a:rPr lang="en-US" sz="1600" dirty="0" smtClean="0">
                <a:latin typeface="Verdana"/>
                <a:cs typeface="Verdana"/>
                <a:sym typeface="Arial" charset="0"/>
              </a:rPr>
              <a:t> und </a:t>
            </a:r>
            <a:r>
              <a:rPr lang="en-US" sz="1600" dirty="0" err="1" smtClean="0">
                <a:latin typeface="Verdana"/>
                <a:cs typeface="Verdana"/>
                <a:sym typeface="Arial" charset="0"/>
              </a:rPr>
              <a:t>Hilfe</a:t>
            </a:r>
            <a:r>
              <a:rPr lang="en-US" sz="1600" dirty="0" smtClean="0">
                <a:latin typeface="Verdana"/>
                <a:cs typeface="Verdana"/>
                <a:sym typeface="Arial" charset="0"/>
              </a:rPr>
              <a:t> </a:t>
            </a:r>
            <a:r>
              <a:rPr lang="en-US" sz="1600" dirty="0" err="1" smtClean="0">
                <a:latin typeface="Verdana"/>
                <a:cs typeface="Verdana"/>
                <a:sym typeface="Arial" charset="0"/>
              </a:rPr>
              <a:t>bei</a:t>
            </a:r>
            <a:r>
              <a:rPr lang="en-US" sz="1600" dirty="0" smtClean="0">
                <a:latin typeface="Verdana"/>
                <a:cs typeface="Verdana"/>
                <a:sym typeface="Arial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 smtClean="0">
                <a:latin typeface="Verdana"/>
                <a:cs typeface="Verdana"/>
                <a:sym typeface="Arial" charset="0"/>
              </a:rPr>
              <a:t>Visum</a:t>
            </a:r>
            <a:endParaRPr lang="en-US" sz="1600" dirty="0" smtClean="0">
              <a:latin typeface="Verdana"/>
              <a:cs typeface="Verdana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 smtClean="0">
                <a:latin typeface="Verdana"/>
                <a:cs typeface="Verdana"/>
                <a:sym typeface="Arial" charset="0"/>
              </a:rPr>
              <a:t>Vorbereitungsseminar</a:t>
            </a:r>
            <a:endParaRPr lang="en-US" sz="1600" dirty="0" smtClean="0">
              <a:latin typeface="Verdana"/>
              <a:cs typeface="Verdana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Verdana"/>
              <a:cs typeface="Verdana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Verdana"/>
              <a:ea typeface="+mn-ea"/>
              <a:cs typeface="Verdana"/>
              <a:sym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Verdana"/>
              <a:cs typeface="Verdana"/>
              <a:sym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z="2800" b="1" dirty="0" smtClean="0">
                <a:latin typeface="Verdana" charset="0"/>
              </a:rPr>
              <a:t>Die nächsten Schritte zur Anmeldung</a:t>
            </a:r>
            <a:endParaRPr lang="de-DE" sz="2800" b="1" dirty="0">
              <a:latin typeface="Verdana" charset="0"/>
            </a:endParaRPr>
          </a:p>
        </p:txBody>
      </p:sp>
      <p:sp>
        <p:nvSpPr>
          <p:cNvPr id="84995" name="Textfeld 2"/>
          <p:cNvSpPr txBox="1">
            <a:spLocks noChangeArrowheads="1"/>
          </p:cNvSpPr>
          <p:nvPr/>
        </p:nvSpPr>
        <p:spPr bwMode="auto">
          <a:xfrm>
            <a:off x="539750" y="1773238"/>
            <a:ext cx="820896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2800" dirty="0" smtClean="0"/>
              <a:t>tragt eure Daten in eine der ausgelegten Listen ein</a:t>
            </a:r>
          </a:p>
          <a:p>
            <a:pPr algn="ctr" eaLnBrk="1" hangingPunct="1"/>
            <a:endParaRPr lang="de-DE" sz="2800" dirty="0"/>
          </a:p>
          <a:p>
            <a:pPr algn="ctr" eaLnBrk="1" hangingPunct="1"/>
            <a:r>
              <a:rPr lang="de-DE" sz="2800" dirty="0" smtClean="0"/>
              <a:t>gebt an, welche Erfahrung </a:t>
            </a:r>
          </a:p>
          <a:p>
            <a:pPr algn="ctr" eaLnBrk="1" hangingPunct="1"/>
            <a:r>
              <a:rPr lang="de-DE" sz="2800" dirty="0" smtClean="0"/>
              <a:t>ihr machen wollt und </a:t>
            </a:r>
          </a:p>
          <a:p>
            <a:pPr algn="ctr" eaLnBrk="1" hangingPunct="1"/>
            <a:r>
              <a:rPr lang="de-DE" sz="2800" dirty="0" smtClean="0"/>
              <a:t>welches Land ihr bevorzugt</a:t>
            </a:r>
          </a:p>
          <a:p>
            <a:pPr algn="ctr" eaLnBrk="1" hangingPunct="1"/>
            <a:endParaRPr lang="de-DE" sz="2800" dirty="0"/>
          </a:p>
          <a:p>
            <a:pPr algn="ctr" eaLnBrk="1" hangingPunct="1"/>
            <a:endParaRPr lang="de-DE" sz="2800" dirty="0"/>
          </a:p>
        </p:txBody>
      </p:sp>
      <p:pic>
        <p:nvPicPr>
          <p:cNvPr id="8499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11" y="2204864"/>
            <a:ext cx="1725613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48880"/>
            <a:ext cx="1823666" cy="15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273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z="2800" b="1" dirty="0" smtClean="0">
                <a:latin typeface="Verdana" charset="0"/>
              </a:rPr>
              <a:t>die nächsten Schritte</a:t>
            </a:r>
            <a:endParaRPr lang="de-DE" sz="2800" b="1" dirty="0">
              <a:latin typeface="Verdana" charset="0"/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xmlns="" val="3159672099"/>
              </p:ext>
            </p:extLst>
          </p:nvPr>
        </p:nvGraphicFramePr>
        <p:xfrm>
          <a:off x="395536" y="1628800"/>
          <a:ext cx="820891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Verdana" charset="0"/>
              </a:rPr>
              <a:t>AIESEC 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3313113" y="1603375"/>
            <a:ext cx="5291137" cy="319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Textfeld 3"/>
          <p:cNvSpPr txBox="1">
            <a:spLocks noChangeArrowheads="1"/>
          </p:cNvSpPr>
          <p:nvPr/>
        </p:nvSpPr>
        <p:spPr bwMode="auto">
          <a:xfrm>
            <a:off x="863600" y="4292600"/>
            <a:ext cx="2016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 dirty="0" smtClean="0"/>
              <a:t>unparteiisch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21508" name="Textfeld 4"/>
          <p:cNvSpPr txBox="1">
            <a:spLocks noChangeArrowheads="1"/>
          </p:cNvSpPr>
          <p:nvPr/>
        </p:nvSpPr>
        <p:spPr bwMode="auto">
          <a:xfrm>
            <a:off x="863600" y="4652963"/>
            <a:ext cx="2340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 dirty="0" smtClean="0"/>
              <a:t>international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21509" name="Textfeld 5"/>
          <p:cNvSpPr txBox="1">
            <a:spLocks noChangeArrowheads="1"/>
          </p:cNvSpPr>
          <p:nvPr/>
        </p:nvSpPr>
        <p:spPr bwMode="auto">
          <a:xfrm>
            <a:off x="863600" y="5013325"/>
            <a:ext cx="3995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 dirty="0" smtClean="0"/>
              <a:t>unabhängig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35907">
            <a:off x="457200" y="1690688"/>
            <a:ext cx="2962275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Verdana" charset="0"/>
              </a:rPr>
              <a:t>Fragen?</a:t>
            </a:r>
            <a:endParaRPr lang="de-DE" dirty="0">
              <a:latin typeface="Verdana" charset="0"/>
            </a:endParaRPr>
          </a:p>
        </p:txBody>
      </p:sp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en-US" dirty="0" err="1" smtClean="0"/>
              <a:t>Vielen</a:t>
            </a:r>
            <a:r>
              <a:rPr lang="en-US" dirty="0" smtClean="0"/>
              <a:t> Dank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eure</a:t>
            </a:r>
            <a:r>
              <a:rPr lang="en-US" dirty="0" smtClean="0"/>
              <a:t> </a:t>
            </a:r>
            <a:r>
              <a:rPr lang="en-US" dirty="0" err="1" smtClean="0"/>
              <a:t>Aufmerksamkeit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556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Worldmap-01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622" y="1124744"/>
            <a:ext cx="8628906" cy="49895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438" y="3068638"/>
            <a:ext cx="4716462" cy="20161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253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Verdana" charset="0"/>
              </a:rPr>
              <a:t>AIESEC</a:t>
            </a:r>
            <a:endParaRPr lang="de-DE" dirty="0">
              <a:latin typeface="Verdana" charset="0"/>
            </a:endParaRPr>
          </a:p>
        </p:txBody>
      </p:sp>
      <p:sp>
        <p:nvSpPr>
          <p:cNvPr id="22532" name="Textfeld 3"/>
          <p:cNvSpPr txBox="1">
            <a:spLocks noChangeArrowheads="1"/>
          </p:cNvSpPr>
          <p:nvPr/>
        </p:nvSpPr>
        <p:spPr bwMode="auto">
          <a:xfrm>
            <a:off x="179388" y="3789363"/>
            <a:ext cx="467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 dirty="0"/>
              <a:t>13.000+ </a:t>
            </a:r>
            <a:r>
              <a:rPr lang="de-DE" b="1" dirty="0" smtClean="0">
                <a:solidFill>
                  <a:srgbClr val="C00000"/>
                </a:solidFill>
              </a:rPr>
              <a:t>Auslandspraktika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22533" name="Textfeld 4"/>
          <p:cNvSpPr txBox="1">
            <a:spLocks noChangeArrowheads="1"/>
          </p:cNvSpPr>
          <p:nvPr/>
        </p:nvSpPr>
        <p:spPr bwMode="auto">
          <a:xfrm>
            <a:off x="179388" y="3429000"/>
            <a:ext cx="273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 dirty="0" smtClean="0"/>
              <a:t>60.000</a:t>
            </a:r>
            <a:r>
              <a:rPr lang="de-DE" b="1" dirty="0"/>
              <a:t>+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smtClean="0">
                <a:solidFill>
                  <a:srgbClr val="C00000"/>
                </a:solidFill>
              </a:rPr>
              <a:t>Studenten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22534" name="Textfeld 5"/>
          <p:cNvSpPr txBox="1">
            <a:spLocks noChangeArrowheads="1"/>
          </p:cNvSpPr>
          <p:nvPr/>
        </p:nvSpPr>
        <p:spPr bwMode="auto">
          <a:xfrm>
            <a:off x="179388" y="3068638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 dirty="0"/>
              <a:t>111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smtClean="0">
                <a:solidFill>
                  <a:srgbClr val="C00000"/>
                </a:solidFill>
              </a:rPr>
              <a:t>Länder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22535" name="Textfeld 6"/>
          <p:cNvSpPr txBox="1">
            <a:spLocks noChangeArrowheads="1"/>
          </p:cNvSpPr>
          <p:nvPr/>
        </p:nvSpPr>
        <p:spPr bwMode="auto">
          <a:xfrm>
            <a:off x="179388" y="4149725"/>
            <a:ext cx="3529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 dirty="0"/>
              <a:t>1800+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smtClean="0">
                <a:solidFill>
                  <a:srgbClr val="C00000"/>
                </a:solidFill>
              </a:rPr>
              <a:t>Universitäten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22536" name="Textfeld 7"/>
          <p:cNvSpPr txBox="1">
            <a:spLocks noChangeArrowheads="1"/>
          </p:cNvSpPr>
          <p:nvPr/>
        </p:nvSpPr>
        <p:spPr bwMode="auto">
          <a:xfrm>
            <a:off x="179388" y="4508500"/>
            <a:ext cx="2592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/>
              <a:t>1.000.000+ </a:t>
            </a:r>
            <a:r>
              <a:rPr lang="de-DE" b="1">
                <a:solidFill>
                  <a:srgbClr val="C00000"/>
                </a:solidFill>
              </a:rPr>
              <a:t>Alumni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latin typeface="Verdana" charset="0"/>
              </a:rPr>
              <a:t>AIESEC </a:t>
            </a:r>
            <a:endParaRPr lang="de-DE" dirty="0">
              <a:latin typeface="Verdana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51050" y="1341438"/>
            <a:ext cx="5472113" cy="4613275"/>
            <a:chOff x="2051050" y="1341438"/>
            <a:chExt cx="5472113" cy="4613275"/>
          </a:xfrm>
        </p:grpSpPr>
        <p:pic>
          <p:nvPicPr>
            <p:cNvPr id="23554" name="Picture 8" descr="4programs empty.jpg                                            0073E233Macintosh HD                   7C267FFF: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1341438"/>
              <a:ext cx="5472113" cy="461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5" name="TextBox 5"/>
            <p:cNvSpPr txBox="1">
              <a:spLocks noChangeArrowheads="1"/>
            </p:cNvSpPr>
            <p:nvPr/>
          </p:nvSpPr>
          <p:spPr bwMode="auto">
            <a:xfrm>
              <a:off x="2627313" y="3338513"/>
              <a:ext cx="1150937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400" dirty="0">
                  <a:latin typeface="Verdana" charset="0"/>
                  <a:cs typeface="Verdana" charset="0"/>
                </a:rPr>
                <a:t>Team Member</a:t>
              </a:r>
            </a:p>
          </p:txBody>
        </p:sp>
        <p:sp>
          <p:nvSpPr>
            <p:cNvPr id="23556" name="TextBox 6"/>
            <p:cNvSpPr txBox="1">
              <a:spLocks noChangeArrowheads="1"/>
            </p:cNvSpPr>
            <p:nvPr/>
          </p:nvSpPr>
          <p:spPr bwMode="auto">
            <a:xfrm>
              <a:off x="3851275" y="4346575"/>
              <a:ext cx="172720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400">
                  <a:latin typeface="Verdana" charset="0"/>
                  <a:cs typeface="Verdana" charset="0"/>
                </a:rPr>
                <a:t>Team Management</a:t>
              </a:r>
            </a:p>
          </p:txBody>
        </p:sp>
        <p:sp>
          <p:nvSpPr>
            <p:cNvPr id="23557" name="TextBox 7"/>
            <p:cNvSpPr txBox="1">
              <a:spLocks noChangeArrowheads="1"/>
            </p:cNvSpPr>
            <p:nvPr/>
          </p:nvSpPr>
          <p:spPr bwMode="auto">
            <a:xfrm>
              <a:off x="3346450" y="1898650"/>
              <a:ext cx="1728788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400">
                  <a:latin typeface="Verdana" charset="0"/>
                  <a:cs typeface="Verdana" charset="0"/>
                </a:rPr>
                <a:t>International Community Development</a:t>
              </a:r>
            </a:p>
          </p:txBody>
        </p:sp>
        <p:sp>
          <p:nvSpPr>
            <p:cNvPr id="23558" name="TextBox 8"/>
            <p:cNvSpPr txBox="1">
              <a:spLocks noChangeArrowheads="1"/>
            </p:cNvSpPr>
            <p:nvPr/>
          </p:nvSpPr>
          <p:spPr bwMode="auto">
            <a:xfrm>
              <a:off x="4930775" y="2978150"/>
              <a:ext cx="1728788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de-DE" sz="1400">
                  <a:latin typeface="Verdana" charset="0"/>
                  <a:cs typeface="Verdana" charset="0"/>
                </a:rPr>
                <a:t>Global Internships</a:t>
              </a:r>
            </a:p>
          </p:txBody>
        </p:sp>
      </p:grp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297" b="81984"/>
          <a:stretch>
            <a:fillRect/>
          </a:stretch>
        </p:blipFill>
        <p:spPr bwMode="auto">
          <a:xfrm>
            <a:off x="7226300" y="222250"/>
            <a:ext cx="1917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838200" y="48006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600200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684" name="Picture 4" descr="http://www.aiesec.org/cms/aiesec/AI/Western%20Europe%20and%20North%20America/GERMANY/AIESEC%20MUENSTER/AIESEC_in_LC/Fuer_Studenten/Praktikum_Student/auf_fels.jpg"/>
          <p:cNvPicPr>
            <a:picLocks noChangeAspect="1" noChangeArrowheads="1"/>
          </p:cNvPicPr>
          <p:nvPr/>
        </p:nvPicPr>
        <p:blipFill>
          <a:blip r:embed="rId3" r:link="rId4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1295400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de-DE">
                <a:latin typeface="Verdana" charset="0"/>
              </a:rPr>
              <a:t>Praktika – mit AIESEC ins Ausland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683568" y="1412776"/>
            <a:ext cx="5715000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>
                <a:latin typeface="Bradley Hand ITC" charset="0"/>
              </a:rPr>
              <a:t>Willst du mehr von der Welt sehen?</a:t>
            </a:r>
          </a:p>
          <a:p>
            <a:pPr>
              <a:spcBef>
                <a:spcPct val="50000"/>
              </a:spcBef>
            </a:pPr>
            <a:endParaRPr lang="de-DE" sz="2400" b="1" dirty="0">
              <a:latin typeface="Bradley Hand ITC" charset="0"/>
            </a:endParaRPr>
          </a:p>
          <a:p>
            <a:pPr>
              <a:spcBef>
                <a:spcPct val="50000"/>
              </a:spcBef>
            </a:pPr>
            <a:endParaRPr lang="de-DE" sz="2400" b="1" dirty="0"/>
          </a:p>
          <a:p>
            <a:pPr>
              <a:spcBef>
                <a:spcPct val="50000"/>
              </a:spcBef>
            </a:pPr>
            <a:endParaRPr lang="de-DE" sz="2400" dirty="0"/>
          </a:p>
          <a:p>
            <a:pPr>
              <a:spcBef>
                <a:spcPct val="50000"/>
              </a:spcBef>
            </a:pP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71687" name="Picture 7" descr="http://www.animaatjes.de/bilder/a/afrika/animaatjes-afrika-643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1524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http://img.webme.com/pic/w/willst-du-es-wissen/china_rice_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1581150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 descr="http://www.twyggy.net/wp-content/uploads/Brasili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1295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690" name="Picture 10" descr="http://www.hotel-riu.de/images/laenderbilder/tunesie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1295400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691" name="Picture 11" descr="http://www.simonerdem.de/wp-content/uploads/2008/08/kinder-in-afrika-by-kevinzi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1295400" cy="97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692" name="Picture 12" descr="http://www.fotogemeinschaft.de/d/35270-1/suryo-wibowo-indonesien-lily-00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2" r="7565" b="4095"/>
          <a:stretch>
            <a:fillRect/>
          </a:stretch>
        </p:blipFill>
        <p:spPr bwMode="auto">
          <a:xfrm>
            <a:off x="6705600" y="2514600"/>
            <a:ext cx="990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685800" y="2743200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Entdecke fremde Kulturen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2286000" y="3733800"/>
            <a:ext cx="167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Soziales Engagement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5410200" y="4800600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Arbeite im Ausland!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2819400" y="449580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Bringe dich mit deinen Fähigkeiten ein</a:t>
            </a:r>
          </a:p>
        </p:txBody>
      </p:sp>
    </p:spTree>
    <p:extLst>
      <p:ext uri="{BB962C8B-B14F-4D97-AF65-F5344CB8AC3E}">
        <p14:creationId xmlns:p14="http://schemas.microsoft.com/office/powerpoint/2010/main" xmlns="" val="20837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utoUpdateAnimBg="0"/>
      <p:bldP spid="71694" grpId="0" autoUpdateAnimBg="0"/>
      <p:bldP spid="71695" grpId="0" autoUpdateAnimBg="0"/>
      <p:bldP spid="7169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410200" y="48768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Kurzzeit-Praktika für jeden</a:t>
            </a:r>
          </a:p>
        </p:txBody>
      </p:sp>
      <p:pic>
        <p:nvPicPr>
          <p:cNvPr id="7270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73238"/>
            <a:ext cx="247173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Verdana" charset="0"/>
              </a:rPr>
              <a:t>Praktika – Mit AIESEC ins Ausland</a:t>
            </a:r>
          </a:p>
        </p:txBody>
      </p:sp>
      <p:pic>
        <p:nvPicPr>
          <p:cNvPr id="7270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233521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Box 5"/>
          <p:cNvSpPr txBox="1">
            <a:spLocks noChangeArrowheads="1"/>
          </p:cNvSpPr>
          <p:nvPr/>
        </p:nvSpPr>
        <p:spPr bwMode="auto">
          <a:xfrm>
            <a:off x="1331913" y="4076700"/>
            <a:ext cx="3095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1800" b="1">
                <a:latin typeface="Verdana" charset="0"/>
                <a:cs typeface="Verdana" charset="0"/>
              </a:rPr>
              <a:t>Global Internship Programme</a:t>
            </a:r>
          </a:p>
        </p:txBody>
      </p:sp>
      <p:sp>
        <p:nvSpPr>
          <p:cNvPr id="72710" name="TextBox 6"/>
          <p:cNvSpPr txBox="1">
            <a:spLocks noChangeArrowheads="1"/>
          </p:cNvSpPr>
          <p:nvPr/>
        </p:nvSpPr>
        <p:spPr bwMode="auto">
          <a:xfrm>
            <a:off x="4672013" y="4059238"/>
            <a:ext cx="3095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1800" b="1">
                <a:latin typeface="Verdana" charset="0"/>
                <a:cs typeface="Verdana" charset="0"/>
              </a:rPr>
              <a:t>Discover</a:t>
            </a:r>
          </a:p>
          <a:p>
            <a:pPr algn="ctr" eaLnBrk="1" hangingPunct="1"/>
            <a:r>
              <a:rPr lang="de-DE" sz="1800" b="1">
                <a:latin typeface="Verdana" charset="0"/>
                <a:cs typeface="Verdana" charset="0"/>
              </a:rPr>
              <a:t>Programme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0600" y="1676400"/>
            <a:ext cx="3240088" cy="388778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1600200" y="48768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Längere Praktika in bestimmten Fachbereichen</a:t>
            </a:r>
          </a:p>
        </p:txBody>
      </p:sp>
    </p:spTree>
    <p:extLst>
      <p:ext uri="{BB962C8B-B14F-4D97-AF65-F5344CB8AC3E}">
        <p14:creationId xmlns:p14="http://schemas.microsoft.com/office/powerpoint/2010/main" xmlns="" val="21010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de-DE">
                <a:latin typeface="Verdana" charset="0"/>
              </a:rPr>
              <a:t>Global Internship Programme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133600" y="4724400"/>
            <a:ext cx="350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  <a:p>
            <a:pPr>
              <a:spcBef>
                <a:spcPct val="50000"/>
              </a:spcBef>
            </a:pPr>
            <a:endParaRPr lang="de-DE" sz="2000"/>
          </a:p>
        </p:txBody>
      </p:sp>
      <p:grpSp>
        <p:nvGrpSpPr>
          <p:cNvPr id="73736" name="Group 8"/>
          <p:cNvGrpSpPr>
            <a:grpSpLocks/>
          </p:cNvGrpSpPr>
          <p:nvPr/>
        </p:nvGrpSpPr>
        <p:grpSpPr bwMode="auto">
          <a:xfrm>
            <a:off x="914400" y="1676400"/>
            <a:ext cx="8229600" cy="3352800"/>
            <a:chOff x="576" y="1056"/>
            <a:chExt cx="5184" cy="2112"/>
          </a:xfrm>
        </p:grpSpPr>
        <p:pic>
          <p:nvPicPr>
            <p:cNvPr id="73731" name="Picture 3" descr="C:\Users\Sarah\Desktop\AIESEC_Map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6400" b="3348"/>
            <a:stretch>
              <a:fillRect/>
            </a:stretch>
          </p:blipFill>
          <p:spPr bwMode="auto">
            <a:xfrm>
              <a:off x="2112" y="1440"/>
              <a:ext cx="3420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733" name="TextBox 4"/>
            <p:cNvSpPr txBox="1">
              <a:spLocks noChangeArrowheads="1"/>
            </p:cNvSpPr>
            <p:nvPr/>
          </p:nvSpPr>
          <p:spPr bwMode="auto">
            <a:xfrm>
              <a:off x="576" y="1056"/>
              <a:ext cx="5184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2000" b="1"/>
                <a:t>Praktika in den Fachbereichen: Management, Technical, Educational</a:t>
              </a:r>
              <a:r>
                <a:rPr lang="de-DE" sz="2000"/>
                <a:t> </a:t>
              </a:r>
            </a:p>
            <a:p>
              <a:pPr eaLnBrk="1" hangingPunct="1"/>
              <a:endParaRPr lang="de-DE" sz="2000"/>
            </a:p>
            <a:p>
              <a:pPr eaLnBrk="1" hangingPunct="1"/>
              <a:endParaRPr lang="de-DE" sz="1800" b="1"/>
            </a:p>
            <a:p>
              <a:pPr eaLnBrk="1" hangingPunct="1"/>
              <a:endParaRPr lang="de-DE" sz="1800"/>
            </a:p>
          </p:txBody>
        </p:sp>
      </p:grp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43000" y="2438400"/>
            <a:ext cx="6705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600" dirty="0"/>
              <a:t> </a:t>
            </a:r>
            <a:endParaRPr lang="de-DE" sz="1600" dirty="0">
              <a:latin typeface="Verdana" charset="0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14400" y="2438400"/>
            <a:ext cx="3871914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b="1" dirty="0"/>
              <a:t>Dauer:</a:t>
            </a:r>
          </a:p>
          <a:p>
            <a:r>
              <a:rPr lang="de-DE" dirty="0"/>
              <a:t>Ca. 4-12 Monate</a:t>
            </a:r>
          </a:p>
          <a:p>
            <a:endParaRPr lang="de-DE" b="1" dirty="0"/>
          </a:p>
          <a:p>
            <a:r>
              <a:rPr lang="de-DE" b="1" dirty="0"/>
              <a:t>Gehalt:</a:t>
            </a:r>
          </a:p>
          <a:p>
            <a:r>
              <a:rPr lang="de-DE" dirty="0"/>
              <a:t>Vollbezahlte Praktika</a:t>
            </a:r>
          </a:p>
          <a:p>
            <a:endParaRPr lang="de-DE" dirty="0"/>
          </a:p>
          <a:p>
            <a:r>
              <a:rPr lang="de-DE" b="1" dirty="0"/>
              <a:t>Voraussetzung:</a:t>
            </a:r>
          </a:p>
          <a:p>
            <a:r>
              <a:rPr lang="de-DE" dirty="0"/>
              <a:t>Fachkenntnisse im jeweiligen </a:t>
            </a:r>
            <a:r>
              <a:rPr lang="de-DE" dirty="0" smtClean="0"/>
              <a:t>Bereich</a:t>
            </a:r>
          </a:p>
          <a:p>
            <a:endParaRPr lang="de-DE" dirty="0" smtClean="0"/>
          </a:p>
          <a:p>
            <a:r>
              <a:rPr lang="de-DE" b="1" i="1" dirty="0" smtClean="0">
                <a:solidFill>
                  <a:schemeClr val="accent6">
                    <a:lumMod val="75000"/>
                  </a:schemeClr>
                </a:solidFill>
              </a:rPr>
              <a:t>erst im Sommer 2012 wieder möglich</a:t>
            </a:r>
            <a:endParaRPr lang="de-DE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1586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7373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247173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Verdana" charset="0"/>
              </a:rPr>
              <a:t>Working Abroad – Exchange with AIESEC</a:t>
            </a:r>
          </a:p>
        </p:txBody>
      </p:sp>
      <p:pic>
        <p:nvPicPr>
          <p:cNvPr id="7578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975" y="1749425"/>
            <a:ext cx="233521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Box 5"/>
          <p:cNvSpPr txBox="1">
            <a:spLocks noChangeArrowheads="1"/>
          </p:cNvSpPr>
          <p:nvPr/>
        </p:nvSpPr>
        <p:spPr bwMode="auto">
          <a:xfrm>
            <a:off x="1331913" y="4076700"/>
            <a:ext cx="30956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1800">
                <a:latin typeface="Verdana" charset="0"/>
                <a:cs typeface="Verdana" charset="0"/>
              </a:rPr>
              <a:t>Global Internship Programme</a:t>
            </a:r>
          </a:p>
          <a:p>
            <a:pPr eaLnBrk="1" hangingPunct="1">
              <a:spcBef>
                <a:spcPct val="50000"/>
              </a:spcBef>
            </a:pPr>
            <a:r>
              <a:rPr lang="de-DE" sz="1800"/>
              <a:t>Längere Praktika in bestimmten Fachbereichen </a:t>
            </a:r>
          </a:p>
          <a:p>
            <a:pPr algn="ctr" eaLnBrk="1" hangingPunct="1"/>
            <a:endParaRPr lang="de-DE" sz="1800">
              <a:latin typeface="Verdana" charset="0"/>
              <a:cs typeface="Verdana" charset="0"/>
            </a:endParaRPr>
          </a:p>
        </p:txBody>
      </p:sp>
      <p:sp>
        <p:nvSpPr>
          <p:cNvPr id="75782" name="TextBox 6"/>
          <p:cNvSpPr txBox="1">
            <a:spLocks noChangeArrowheads="1"/>
          </p:cNvSpPr>
          <p:nvPr/>
        </p:nvSpPr>
        <p:spPr bwMode="auto">
          <a:xfrm>
            <a:off x="5029200" y="4038600"/>
            <a:ext cx="2719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sz="1800" b="1">
                <a:latin typeface="Verdana" charset="0"/>
                <a:cs typeface="Verdana" charset="0"/>
              </a:rPr>
              <a:t>Discover Programme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1600200"/>
            <a:ext cx="3241675" cy="388778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5181600" y="48006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Kurzzeit-Praktika für jeden</a:t>
            </a:r>
          </a:p>
        </p:txBody>
      </p:sp>
    </p:spTree>
    <p:extLst>
      <p:ext uri="{BB962C8B-B14F-4D97-AF65-F5344CB8AC3E}">
        <p14:creationId xmlns:p14="http://schemas.microsoft.com/office/powerpoint/2010/main" xmlns="" val="2382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891</Words>
  <Application>Microsoft Office PowerPoint</Application>
  <PresentationFormat>Bildschirmpräsentation (4:3)</PresentationFormat>
  <Paragraphs>307</Paragraphs>
  <Slides>31</Slides>
  <Notes>31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Larissa-Design</vt:lpstr>
      <vt:lpstr>Folie 1</vt:lpstr>
      <vt:lpstr>Agenda</vt:lpstr>
      <vt:lpstr>AIESEC </vt:lpstr>
      <vt:lpstr>AIESEC</vt:lpstr>
      <vt:lpstr>AIESEC </vt:lpstr>
      <vt:lpstr>Praktika – mit AIESEC ins Ausland</vt:lpstr>
      <vt:lpstr>Praktika – Mit AIESEC ins Ausland</vt:lpstr>
      <vt:lpstr>Global Internship Programme</vt:lpstr>
      <vt:lpstr>Working Abroad – Exchange with AIESEC</vt:lpstr>
      <vt:lpstr>Discover Programme </vt:lpstr>
      <vt:lpstr>Discover Programme 3 Länder – 3 Kontinente – 15 Stellen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Was dir AIESEC bietet</vt:lpstr>
      <vt:lpstr>Dein Beitrag</vt:lpstr>
      <vt:lpstr>Praktika – Gebühren</vt:lpstr>
      <vt:lpstr>Praktika - Gebühren</vt:lpstr>
      <vt:lpstr>Ansprechpartner in Tübingen</vt:lpstr>
      <vt:lpstr>Die nächsten Schritte zur Anmeldung</vt:lpstr>
      <vt:lpstr>die nächsten Schritte</vt:lpstr>
      <vt:lpstr>Fragen?</vt:lpstr>
      <vt:lpstr>Vielen Dank für eure Aufmerksamkeit!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Martin</dc:creator>
  <cp:lastModifiedBy>qzxth01</cp:lastModifiedBy>
  <cp:revision>178</cp:revision>
  <cp:lastPrinted>2011-04-20T14:24:05Z</cp:lastPrinted>
  <dcterms:created xsi:type="dcterms:W3CDTF">2011-03-31T10:33:59Z</dcterms:created>
  <dcterms:modified xsi:type="dcterms:W3CDTF">2011-12-08T17:22:30Z</dcterms:modified>
</cp:coreProperties>
</file>